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docx" ContentType="application/vnd.openxmlformats-officedocument.wordprocessingml.document"/>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7" r:id="rId2"/>
    <p:sldId id="258" r:id="rId3"/>
    <p:sldId id="259" r:id="rId4"/>
    <p:sldId id="271" r:id="rId5"/>
    <p:sldId id="260" r:id="rId6"/>
    <p:sldId id="261" r:id="rId7"/>
    <p:sldId id="272" r:id="rId8"/>
    <p:sldId id="273" r:id="rId9"/>
    <p:sldId id="274" r:id="rId10"/>
    <p:sldId id="275" r:id="rId11"/>
    <p:sldId id="276" r:id="rId12"/>
    <p:sldId id="26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FF"/>
    <a:srgbClr val="FFCC66"/>
    <a:srgbClr val="FF9966"/>
    <a:srgbClr val="FF6600"/>
    <a:srgbClr val="008000"/>
    <a:srgbClr val="3333FF"/>
    <a:srgbClr val="FFFFCC"/>
    <a:srgbClr val="CCECFF"/>
    <a:srgbClr val="FFCCCC"/>
    <a:srgbClr val="FFFF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97" d="100"/>
          <a:sy n="97" d="100"/>
        </p:scale>
        <p:origin x="-900"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image" Target="../media/image5.emf"/><Relationship Id="rId4" Type="http://schemas.openxmlformats.org/officeDocument/2006/relationships/image" Target="../media/image8.e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image" Target="../media/image9.e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image" Target="../media/image11.e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4.emf"/><Relationship Id="rId1" Type="http://schemas.openxmlformats.org/officeDocument/2006/relationships/image" Target="../media/image13.e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image" Target="../media/image17.emf"/><Relationship Id="rId1" Type="http://schemas.openxmlformats.org/officeDocument/2006/relationships/image" Target="../media/image16.e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image" Target="../media/image20.emf"/><Relationship Id="rId1" Type="http://schemas.openxmlformats.org/officeDocument/2006/relationships/image" Target="../media/image19.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6A44A8-8641-4408-921C-814D70F8BF81}" type="datetimeFigureOut">
              <a:rPr lang="en-US" smtClean="0"/>
              <a:pPr/>
              <a:t>10/27/2015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9B69C8-237E-4833-834F-D6310737258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FD0AFA72-A0D9-4BD7-BAAE-1E9B3A7991FA}" type="slidenum">
              <a:rPr lang="en-US" smtClean="0"/>
              <a:pPr/>
              <a:t>1</a:t>
            </a:fld>
            <a:endParaRPr lang="en-US" dirty="0"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AE3F30B1-7F18-498E-9988-8371CC1BDA55}" type="slidenum">
              <a:rPr lang="en-US" smtClean="0"/>
              <a:pPr/>
              <a:t>10</a:t>
            </a:fld>
            <a:endParaRPr lang="en-US"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AE3F30B1-7F18-498E-9988-8371CC1BDA55}" type="slidenum">
              <a:rPr lang="en-US" smtClean="0"/>
              <a:pPr/>
              <a:t>11</a:t>
            </a:fld>
            <a:endParaRPr lang="en-US"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AE3F30B1-7F18-498E-9988-8371CC1BDA55}" type="slidenum">
              <a:rPr lang="en-US" smtClean="0"/>
              <a:pPr/>
              <a:t>12</a:t>
            </a:fld>
            <a:endParaRPr lang="en-US"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F71DB364-2EA4-41A6-88F7-3371453A6B5F}" type="slidenum">
              <a:rPr lang="en-US" smtClean="0"/>
              <a:pPr/>
              <a:t>2</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2A9ABE5B-0E51-46EE-8607-DA286F971849}" type="slidenum">
              <a:rPr lang="en-US" smtClean="0"/>
              <a:pPr/>
              <a:t>3</a:t>
            </a:fld>
            <a:endParaRPr lang="en-US"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2A9ABE5B-0E51-46EE-8607-DA286F971849}" type="slidenum">
              <a:rPr lang="en-US" smtClean="0"/>
              <a:pPr/>
              <a:t>4</a:t>
            </a:fld>
            <a:endParaRPr lang="en-US"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AE3F30B1-7F18-498E-9988-8371CC1BDA55}" type="slidenum">
              <a:rPr lang="en-US" smtClean="0"/>
              <a:pPr/>
              <a:t>5</a:t>
            </a:fld>
            <a:endParaRPr lang="en-US"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AE3F30B1-7F18-498E-9988-8371CC1BDA55}" type="slidenum">
              <a:rPr lang="en-US" smtClean="0"/>
              <a:pPr/>
              <a:t>6</a:t>
            </a:fld>
            <a:endParaRPr lang="en-US"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AE3F30B1-7F18-498E-9988-8371CC1BDA55}" type="slidenum">
              <a:rPr lang="en-US" smtClean="0"/>
              <a:pPr/>
              <a:t>7</a:t>
            </a:fld>
            <a:endParaRPr lang="en-US"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AE3F30B1-7F18-498E-9988-8371CC1BDA55}" type="slidenum">
              <a:rPr lang="en-US" smtClean="0"/>
              <a:pPr/>
              <a:t>8</a:t>
            </a:fld>
            <a:endParaRPr lang="en-US"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AE3F30B1-7F18-498E-9988-8371CC1BDA55}" type="slidenum">
              <a:rPr lang="en-US" smtClean="0"/>
              <a:pPr/>
              <a:t>9</a:t>
            </a:fld>
            <a:endParaRPr lang="en-US"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October 28, 2015</a:t>
            </a:r>
            <a:endParaRPr lang="en-US"/>
          </a:p>
        </p:txBody>
      </p:sp>
      <p:sp>
        <p:nvSpPr>
          <p:cNvPr id="5" name="Footer Placeholder 4"/>
          <p:cNvSpPr>
            <a:spLocks noGrp="1"/>
          </p:cNvSpPr>
          <p:nvPr>
            <p:ph type="ftr" sz="quarter" idx="11"/>
          </p:nvPr>
        </p:nvSpPr>
        <p:spPr/>
        <p:txBody>
          <a:bodyPr/>
          <a:lstStyle/>
          <a:p>
            <a:r>
              <a:rPr lang="en-US" smtClean="0"/>
              <a:t>Sinless Jesus?</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October 28, 2015</a:t>
            </a:r>
            <a:endParaRPr lang="en-US"/>
          </a:p>
        </p:txBody>
      </p:sp>
      <p:sp>
        <p:nvSpPr>
          <p:cNvPr id="5" name="Footer Placeholder 4"/>
          <p:cNvSpPr>
            <a:spLocks noGrp="1"/>
          </p:cNvSpPr>
          <p:nvPr>
            <p:ph type="ftr" sz="quarter" idx="11"/>
          </p:nvPr>
        </p:nvSpPr>
        <p:spPr/>
        <p:txBody>
          <a:bodyPr/>
          <a:lstStyle/>
          <a:p>
            <a:r>
              <a:rPr lang="en-US" smtClean="0"/>
              <a:t>Sinless Jesus?</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October 28, 2015</a:t>
            </a:r>
            <a:endParaRPr lang="en-US"/>
          </a:p>
        </p:txBody>
      </p:sp>
      <p:sp>
        <p:nvSpPr>
          <p:cNvPr id="5" name="Footer Placeholder 4"/>
          <p:cNvSpPr>
            <a:spLocks noGrp="1"/>
          </p:cNvSpPr>
          <p:nvPr>
            <p:ph type="ftr" sz="quarter" idx="11"/>
          </p:nvPr>
        </p:nvSpPr>
        <p:spPr/>
        <p:txBody>
          <a:bodyPr/>
          <a:lstStyle/>
          <a:p>
            <a:r>
              <a:rPr lang="en-US" smtClean="0"/>
              <a:t>Sinless Jesus?</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October 28, 2015</a:t>
            </a:r>
            <a:endParaRPr lang="en-US"/>
          </a:p>
        </p:txBody>
      </p:sp>
      <p:sp>
        <p:nvSpPr>
          <p:cNvPr id="5" name="Footer Placeholder 4"/>
          <p:cNvSpPr>
            <a:spLocks noGrp="1"/>
          </p:cNvSpPr>
          <p:nvPr>
            <p:ph type="ftr" sz="quarter" idx="11"/>
          </p:nvPr>
        </p:nvSpPr>
        <p:spPr/>
        <p:txBody>
          <a:bodyPr/>
          <a:lstStyle/>
          <a:p>
            <a:r>
              <a:rPr lang="en-US" smtClean="0"/>
              <a:t>Sinless Jesus?</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October 28, 2015</a:t>
            </a:r>
            <a:endParaRPr lang="en-US"/>
          </a:p>
        </p:txBody>
      </p:sp>
      <p:sp>
        <p:nvSpPr>
          <p:cNvPr id="5" name="Footer Placeholder 4"/>
          <p:cNvSpPr>
            <a:spLocks noGrp="1"/>
          </p:cNvSpPr>
          <p:nvPr>
            <p:ph type="ftr" sz="quarter" idx="11"/>
          </p:nvPr>
        </p:nvSpPr>
        <p:spPr/>
        <p:txBody>
          <a:bodyPr/>
          <a:lstStyle/>
          <a:p>
            <a:r>
              <a:rPr lang="en-US" smtClean="0"/>
              <a:t>Sinless Jesus?</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October 28, 2015</a:t>
            </a:r>
            <a:endParaRPr lang="en-US"/>
          </a:p>
        </p:txBody>
      </p:sp>
      <p:sp>
        <p:nvSpPr>
          <p:cNvPr id="6" name="Footer Placeholder 5"/>
          <p:cNvSpPr>
            <a:spLocks noGrp="1"/>
          </p:cNvSpPr>
          <p:nvPr>
            <p:ph type="ftr" sz="quarter" idx="11"/>
          </p:nvPr>
        </p:nvSpPr>
        <p:spPr/>
        <p:txBody>
          <a:bodyPr/>
          <a:lstStyle/>
          <a:p>
            <a:r>
              <a:rPr lang="en-US" smtClean="0"/>
              <a:t>Sinless Jesus?</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October 28, 2015</a:t>
            </a:r>
            <a:endParaRPr lang="en-US"/>
          </a:p>
        </p:txBody>
      </p:sp>
      <p:sp>
        <p:nvSpPr>
          <p:cNvPr id="8" name="Footer Placeholder 7"/>
          <p:cNvSpPr>
            <a:spLocks noGrp="1"/>
          </p:cNvSpPr>
          <p:nvPr>
            <p:ph type="ftr" sz="quarter" idx="11"/>
          </p:nvPr>
        </p:nvSpPr>
        <p:spPr/>
        <p:txBody>
          <a:bodyPr/>
          <a:lstStyle/>
          <a:p>
            <a:r>
              <a:rPr lang="en-US" smtClean="0"/>
              <a:t>Sinless Jesus?</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October 28, 2015</a:t>
            </a:r>
            <a:endParaRPr lang="en-US"/>
          </a:p>
        </p:txBody>
      </p:sp>
      <p:sp>
        <p:nvSpPr>
          <p:cNvPr id="4" name="Footer Placeholder 3"/>
          <p:cNvSpPr>
            <a:spLocks noGrp="1"/>
          </p:cNvSpPr>
          <p:nvPr>
            <p:ph type="ftr" sz="quarter" idx="11"/>
          </p:nvPr>
        </p:nvSpPr>
        <p:spPr/>
        <p:txBody>
          <a:bodyPr/>
          <a:lstStyle/>
          <a:p>
            <a:r>
              <a:rPr lang="en-US" smtClean="0"/>
              <a:t>Sinless Jesus?</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atin typeface="Arial" pitchFamily="34" charset="0"/>
                <a:cs typeface="Arial" pitchFamily="34" charset="0"/>
              </a:defRPr>
            </a:lvl1pPr>
          </a:lstStyle>
          <a:p>
            <a:r>
              <a:rPr lang="en-US" smtClean="0"/>
              <a:t>October 28, 2015</a:t>
            </a:r>
            <a:endParaRPr lang="en-US" dirty="0"/>
          </a:p>
        </p:txBody>
      </p:sp>
      <p:sp>
        <p:nvSpPr>
          <p:cNvPr id="3" name="Footer Placeholder 2"/>
          <p:cNvSpPr>
            <a:spLocks noGrp="1"/>
          </p:cNvSpPr>
          <p:nvPr>
            <p:ph type="ftr" sz="quarter" idx="11"/>
          </p:nvPr>
        </p:nvSpPr>
        <p:spPr>
          <a:xfrm>
            <a:off x="2590800" y="6356350"/>
            <a:ext cx="3962400" cy="365125"/>
          </a:xfrm>
        </p:spPr>
        <p:txBody>
          <a:bodyPr/>
          <a:lstStyle>
            <a:lvl1pPr>
              <a:defRPr>
                <a:latin typeface="Arial" pitchFamily="34" charset="0"/>
                <a:cs typeface="Arial" pitchFamily="34" charset="0"/>
              </a:defRPr>
            </a:lvl1pPr>
          </a:lstStyle>
          <a:p>
            <a:r>
              <a:rPr lang="en-US" smtClean="0"/>
              <a:t>Sinless Jesus?</a:t>
            </a:r>
            <a:endParaRPr lang="en-US" dirty="0"/>
          </a:p>
        </p:txBody>
      </p:sp>
      <p:sp>
        <p:nvSpPr>
          <p:cNvPr id="4" name="Slide Number Placeholder 3"/>
          <p:cNvSpPr>
            <a:spLocks noGrp="1"/>
          </p:cNvSpPr>
          <p:nvPr>
            <p:ph type="sldNum" sz="quarter" idx="12"/>
          </p:nvPr>
        </p:nvSpPr>
        <p:spPr/>
        <p:txBody>
          <a:bodyPr/>
          <a:lstStyle>
            <a:lvl1pPr>
              <a:defRPr>
                <a:latin typeface="Arial" pitchFamily="34" charset="0"/>
                <a:cs typeface="Arial" pitchFamily="34" charset="0"/>
              </a:defRPr>
            </a:lvl1pPr>
          </a:lstStyle>
          <a:p>
            <a:r>
              <a:rPr lang="en-US" dirty="0" smtClean="0"/>
              <a:t>Page </a:t>
            </a:r>
            <a:fld id="{B6F15528-21DE-4FAA-801E-634DDDAF4B2B}" type="slidenum">
              <a:rPr lang="en-US" smtClean="0"/>
              <a:pPr/>
              <a:t>‹#›</a:t>
            </a:fld>
            <a:r>
              <a:rPr lang="en-US" dirty="0" smtClean="0"/>
              <a:t> of 12</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October 28, 2015</a:t>
            </a:r>
            <a:endParaRPr lang="en-US"/>
          </a:p>
        </p:txBody>
      </p:sp>
      <p:sp>
        <p:nvSpPr>
          <p:cNvPr id="6" name="Footer Placeholder 5"/>
          <p:cNvSpPr>
            <a:spLocks noGrp="1"/>
          </p:cNvSpPr>
          <p:nvPr>
            <p:ph type="ftr" sz="quarter" idx="11"/>
          </p:nvPr>
        </p:nvSpPr>
        <p:spPr/>
        <p:txBody>
          <a:bodyPr/>
          <a:lstStyle/>
          <a:p>
            <a:r>
              <a:rPr lang="en-US" smtClean="0"/>
              <a:t>Sinless Jesus?</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October 28, 2015</a:t>
            </a:r>
            <a:endParaRPr lang="en-US"/>
          </a:p>
        </p:txBody>
      </p:sp>
      <p:sp>
        <p:nvSpPr>
          <p:cNvPr id="6" name="Footer Placeholder 5"/>
          <p:cNvSpPr>
            <a:spLocks noGrp="1"/>
          </p:cNvSpPr>
          <p:nvPr>
            <p:ph type="ftr" sz="quarter" idx="11"/>
          </p:nvPr>
        </p:nvSpPr>
        <p:spPr/>
        <p:txBody>
          <a:bodyPr/>
          <a:lstStyle/>
          <a:p>
            <a:r>
              <a:rPr lang="en-US" smtClean="0"/>
              <a:t>Sinless Jesus?</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October 28, 2015</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Sinless Jesus?</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thejewishhome.org/counter/SinlessJC.pdf"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package" Target="../embeddings/Microsoft_Office_Word_Document18.docx"/><Relationship Id="rId5" Type="http://schemas.openxmlformats.org/officeDocument/2006/relationships/package" Target="../embeddings/Microsoft_Office_Word_Document17.docx"/><Relationship Id="rId4" Type="http://schemas.openxmlformats.org/officeDocument/2006/relationships/package" Target="../embeddings/Microsoft_Office_Word_Document16.docx"/></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package" Target="../embeddings/Microsoft_Office_Word_Document21.docx"/><Relationship Id="rId5" Type="http://schemas.openxmlformats.org/officeDocument/2006/relationships/package" Target="../embeddings/Microsoft_Office_Word_Document20.docx"/><Relationship Id="rId4" Type="http://schemas.openxmlformats.org/officeDocument/2006/relationships/package" Target="../embeddings/Microsoft_Office_Word_Document19.docx"/></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package" Target="../embeddings/Microsoft_Office_Word_Document1.docx"/></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package" Target="../embeddings/Microsoft_Office_Word_Document2.docx"/></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package" Target="../embeddings/Microsoft_Office_Word_Document4.docx"/><Relationship Id="rId4" Type="http://schemas.openxmlformats.org/officeDocument/2006/relationships/package" Target="../embeddings/Microsoft_Office_Word_Document3.docx"/></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package" Target="../embeddings/Microsoft_Office_Word_Document8.docx"/><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package" Target="../embeddings/Microsoft_Office_Word_Document7.docx"/><Relationship Id="rId5" Type="http://schemas.openxmlformats.org/officeDocument/2006/relationships/package" Target="../embeddings/Microsoft_Office_Word_Document6.docx"/><Relationship Id="rId4" Type="http://schemas.openxmlformats.org/officeDocument/2006/relationships/package" Target="../embeddings/Microsoft_Office_Word_Document5.docx"/></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vmlDrawing" Target="../drawings/vmlDrawing5.vml"/><Relationship Id="rId5" Type="http://schemas.openxmlformats.org/officeDocument/2006/relationships/package" Target="../embeddings/Microsoft_Office_Word_Document10.docx"/><Relationship Id="rId4" Type="http://schemas.openxmlformats.org/officeDocument/2006/relationships/package" Target="../embeddings/Microsoft_Office_Word_Document9.docx"/></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vmlDrawing" Target="../drawings/vmlDrawing6.vml"/><Relationship Id="rId5" Type="http://schemas.openxmlformats.org/officeDocument/2006/relationships/package" Target="../embeddings/Microsoft_Office_Word_Document12.docx"/><Relationship Id="rId4" Type="http://schemas.openxmlformats.org/officeDocument/2006/relationships/package" Target="../embeddings/Microsoft_Office_Word_Document11.docx"/></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package" Target="../embeddings/Microsoft_Office_Word_Document15.docx"/><Relationship Id="rId5" Type="http://schemas.openxmlformats.org/officeDocument/2006/relationships/package" Target="../embeddings/Microsoft_Office_Word_Document14.docx"/><Relationship Id="rId4" Type="http://schemas.openxmlformats.org/officeDocument/2006/relationships/package" Target="../embeddings/Microsoft_Office_Word_Document13.docx"/></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Date Placeholder 1"/>
          <p:cNvSpPr>
            <a:spLocks noGrp="1"/>
          </p:cNvSpPr>
          <p:nvPr>
            <p:ph type="dt" sz="quarter" idx="10"/>
          </p:nvPr>
        </p:nvSpPr>
        <p:spPr>
          <a:noFill/>
        </p:spPr>
        <p:txBody>
          <a:bodyPr/>
          <a:lstStyle/>
          <a:p>
            <a:r>
              <a:rPr lang="en-US" smtClean="0"/>
              <a:t>October 28, 2015</a:t>
            </a:r>
            <a:endParaRPr lang="en-US" dirty="0" smtClean="0"/>
          </a:p>
        </p:txBody>
      </p:sp>
      <p:sp>
        <p:nvSpPr>
          <p:cNvPr id="18435" name="Footer Placeholder 2"/>
          <p:cNvSpPr>
            <a:spLocks noGrp="1"/>
          </p:cNvSpPr>
          <p:nvPr>
            <p:ph type="ftr" sz="quarter" idx="11"/>
          </p:nvPr>
        </p:nvSpPr>
        <p:spPr>
          <a:noFill/>
        </p:spPr>
        <p:txBody>
          <a:bodyPr/>
          <a:lstStyle/>
          <a:p>
            <a:r>
              <a:rPr lang="en-US" smtClean="0"/>
              <a:t>Sinless Jesus?</a:t>
            </a:r>
            <a:endParaRPr lang="en-US" dirty="0" smtClean="0"/>
          </a:p>
        </p:txBody>
      </p:sp>
      <p:sp>
        <p:nvSpPr>
          <p:cNvPr id="18436" name="Slide Number Placeholder 3"/>
          <p:cNvSpPr>
            <a:spLocks noGrp="1"/>
          </p:cNvSpPr>
          <p:nvPr>
            <p:ph type="sldNum" sz="quarter" idx="12"/>
          </p:nvPr>
        </p:nvSpPr>
        <p:spPr>
          <a:noFill/>
        </p:spPr>
        <p:txBody>
          <a:bodyPr/>
          <a:lstStyle/>
          <a:p>
            <a:r>
              <a:rPr lang="en-US" dirty="0" smtClean="0"/>
              <a:t> </a:t>
            </a:r>
            <a:r>
              <a:rPr lang="en-US" b="0" dirty="0" smtClean="0"/>
              <a:t>Page </a:t>
            </a:r>
            <a:fld id="{CFF4EBFC-0C51-4AC6-B7F4-B17456DDB0AD}" type="slidenum">
              <a:rPr lang="en-US" b="0" smtClean="0"/>
              <a:pPr/>
              <a:t>1</a:t>
            </a:fld>
            <a:r>
              <a:rPr lang="en-US" b="0" dirty="0" smtClean="0"/>
              <a:t> of 12</a:t>
            </a:r>
            <a:endParaRPr lang="en-US" dirty="0" smtClean="0"/>
          </a:p>
        </p:txBody>
      </p:sp>
      <p:sp>
        <p:nvSpPr>
          <p:cNvPr id="18437" name="Text Box 4"/>
          <p:cNvSpPr txBox="1">
            <a:spLocks noChangeArrowheads="1"/>
          </p:cNvSpPr>
          <p:nvPr/>
        </p:nvSpPr>
        <p:spPr bwMode="auto">
          <a:xfrm>
            <a:off x="838200" y="1251466"/>
            <a:ext cx="7467600" cy="4278094"/>
          </a:xfrm>
          <a:prstGeom prst="rect">
            <a:avLst/>
          </a:prstGeom>
          <a:solidFill>
            <a:srgbClr val="CCFFCC"/>
          </a:solidFill>
          <a:ln w="9525">
            <a:solidFill>
              <a:schemeClr val="tx1"/>
            </a:solidFill>
            <a:miter lim="800000"/>
            <a:headEnd/>
            <a:tailEnd/>
          </a:ln>
        </p:spPr>
        <p:txBody>
          <a:bodyPr anchor="ctr">
            <a:spAutoFit/>
          </a:bodyPr>
          <a:lstStyle/>
          <a:p>
            <a:pPr algn="ctr"/>
            <a:endParaRPr lang="en-US" sz="1400" dirty="0"/>
          </a:p>
          <a:p>
            <a:pPr algn="ctr"/>
            <a:endParaRPr lang="en-US" sz="1400" dirty="0">
              <a:latin typeface="Arial" pitchFamily="34" charset="0"/>
              <a:cs typeface="Arial" pitchFamily="34" charset="0"/>
            </a:endParaRPr>
          </a:p>
          <a:p>
            <a:pPr algn="ctr"/>
            <a:endParaRPr lang="en-US" sz="1400" dirty="0">
              <a:latin typeface="Arial" pitchFamily="34" charset="0"/>
              <a:cs typeface="Arial" pitchFamily="34" charset="0"/>
            </a:endParaRPr>
          </a:p>
          <a:p>
            <a:pPr algn="ctr"/>
            <a:endParaRPr lang="en-US" sz="1400" dirty="0">
              <a:latin typeface="Arial" pitchFamily="34" charset="0"/>
              <a:cs typeface="Arial" pitchFamily="34" charset="0"/>
            </a:endParaRPr>
          </a:p>
          <a:p>
            <a:pPr algn="ctr"/>
            <a:r>
              <a:rPr lang="en-US" sz="2400" u="sng" dirty="0" smtClean="0">
                <a:latin typeface="Arial" pitchFamily="34" charset="0"/>
                <a:cs typeface="Arial" pitchFamily="34" charset="0"/>
              </a:rPr>
              <a:t>Sinless Jesus?</a:t>
            </a:r>
          </a:p>
          <a:p>
            <a:pPr algn="ctr"/>
            <a:endParaRPr lang="en-US" sz="1800" dirty="0">
              <a:latin typeface="Arial" pitchFamily="34" charset="0"/>
              <a:cs typeface="Arial" pitchFamily="34" charset="0"/>
            </a:endParaRPr>
          </a:p>
          <a:p>
            <a:pPr algn="ctr"/>
            <a:r>
              <a:rPr lang="en-US" sz="1800" dirty="0">
                <a:latin typeface="Arial" pitchFamily="34" charset="0"/>
                <a:cs typeface="Arial" pitchFamily="34" charset="0"/>
              </a:rPr>
              <a:t>A Counter-Missionary Education Lesson</a:t>
            </a:r>
          </a:p>
          <a:p>
            <a:pPr algn="ctr">
              <a:spcBef>
                <a:spcPct val="50000"/>
              </a:spcBef>
              <a:spcAft>
                <a:spcPct val="50000"/>
              </a:spcAft>
            </a:pPr>
            <a:r>
              <a:rPr lang="en-US" sz="1800" dirty="0">
                <a:latin typeface="Arial" pitchFamily="34" charset="0"/>
                <a:cs typeface="Arial" pitchFamily="34" charset="0"/>
              </a:rPr>
              <a:t>by</a:t>
            </a:r>
          </a:p>
          <a:p>
            <a:pPr algn="ctr"/>
            <a:r>
              <a:rPr lang="en-US" sz="1800" dirty="0">
                <a:latin typeface="Arial" pitchFamily="34" charset="0"/>
                <a:cs typeface="Arial" pitchFamily="34" charset="0"/>
              </a:rPr>
              <a:t>Uri Yosef, Ph.D., Director of Education</a:t>
            </a:r>
          </a:p>
          <a:p>
            <a:pPr algn="ctr"/>
            <a:r>
              <a:rPr lang="en-US" sz="1800" dirty="0">
                <a:latin typeface="Arial" pitchFamily="34" charset="0"/>
                <a:cs typeface="Arial" pitchFamily="34" charset="0"/>
              </a:rPr>
              <a:t>Virtual Yeshiva of the Messiah Truth Project, Inc.</a:t>
            </a:r>
          </a:p>
          <a:p>
            <a:pPr algn="ctr"/>
            <a:endParaRPr lang="en-US" sz="1400" dirty="0">
              <a:latin typeface="Arial" pitchFamily="34" charset="0"/>
              <a:cs typeface="Arial" pitchFamily="34" charset="0"/>
            </a:endParaRPr>
          </a:p>
          <a:p>
            <a:pPr algn="ctr"/>
            <a:r>
              <a:rPr lang="en-US" sz="1400" dirty="0">
                <a:latin typeface="Arial" pitchFamily="34" charset="0"/>
                <a:cs typeface="Arial" pitchFamily="34" charset="0"/>
              </a:rPr>
              <a:t>[The article on this topic is located here - </a:t>
            </a:r>
            <a:r>
              <a:rPr lang="en-US" sz="1400" dirty="0" smtClean="0">
                <a:latin typeface="Arial" pitchFamily="34" charset="0"/>
                <a:cs typeface="Arial" pitchFamily="34" charset="0"/>
                <a:hlinkClick r:id="rId3"/>
              </a:rPr>
              <a:t>http://thejewishhome.org/counter/SinlessJC.pdf</a:t>
            </a:r>
            <a:r>
              <a:rPr lang="en-US" sz="1400" dirty="0" smtClean="0">
                <a:latin typeface="Arial" pitchFamily="34" charset="0"/>
                <a:cs typeface="Arial" pitchFamily="34" charset="0"/>
              </a:rPr>
              <a:t>]</a:t>
            </a:r>
            <a:endParaRPr lang="en-US" sz="1400" dirty="0">
              <a:latin typeface="Arial" pitchFamily="34" charset="0"/>
              <a:cs typeface="Arial" pitchFamily="34" charset="0"/>
            </a:endParaRPr>
          </a:p>
          <a:p>
            <a:pPr algn="ctr"/>
            <a:endParaRPr lang="en-US" sz="1400" dirty="0">
              <a:latin typeface="Arial" pitchFamily="34" charset="0"/>
              <a:cs typeface="Arial" pitchFamily="34" charset="0"/>
            </a:endParaRPr>
          </a:p>
          <a:p>
            <a:pPr algn="ctr"/>
            <a:endParaRPr lang="en-US" sz="1400" dirty="0">
              <a:latin typeface="Arial" pitchFamily="34" charset="0"/>
              <a:cs typeface="Arial" pitchFamily="34" charset="0"/>
            </a:endParaRPr>
          </a:p>
          <a:p>
            <a:pPr algn="ctr"/>
            <a:r>
              <a:rPr lang="en-US" sz="1400" dirty="0">
                <a:latin typeface="Arial" pitchFamily="34" charset="0"/>
                <a:cs typeface="Arial" pitchFamily="34" charset="0"/>
              </a:rPr>
              <a:t>Copyright © Uri Yosef 2015 for the Messiah Truth Project, Inc.</a:t>
            </a:r>
          </a:p>
          <a:p>
            <a:pPr algn="ctr"/>
            <a:r>
              <a:rPr lang="en-US" sz="1400" dirty="0">
                <a:latin typeface="Arial" pitchFamily="34" charset="0"/>
                <a:cs typeface="Arial" pitchFamily="34" charset="0"/>
              </a:rPr>
              <a:t>All rights reserved</a:t>
            </a:r>
          </a:p>
        </p:txBody>
      </p:sp>
      <p:sp>
        <p:nvSpPr>
          <p:cNvPr id="18438" name="Text Box 35"/>
          <p:cNvSpPr txBox="1">
            <a:spLocks noChangeArrowheads="1"/>
          </p:cNvSpPr>
          <p:nvPr/>
        </p:nvSpPr>
        <p:spPr bwMode="auto">
          <a:xfrm>
            <a:off x="2038350" y="1400175"/>
            <a:ext cx="5029200" cy="528638"/>
          </a:xfrm>
          <a:prstGeom prst="rect">
            <a:avLst/>
          </a:prstGeom>
          <a:solidFill>
            <a:srgbClr val="FFFFCC"/>
          </a:solidFill>
          <a:ln w="9525">
            <a:solidFill>
              <a:schemeClr val="tx1"/>
            </a:solidFill>
            <a:miter lim="800000"/>
            <a:headEnd/>
            <a:tailEnd/>
          </a:ln>
        </p:spPr>
        <p:txBody>
          <a:bodyPr>
            <a:spAutoFit/>
          </a:bodyPr>
          <a:lstStyle/>
          <a:p>
            <a:pPr algn="ctr">
              <a:spcBef>
                <a:spcPct val="50000"/>
              </a:spcBef>
            </a:pPr>
            <a:r>
              <a:rPr lang="en-US" sz="2800" dirty="0">
                <a:latin typeface="Arial" pitchFamily="34" charset="0"/>
                <a:cs typeface="Arial" pitchFamily="34" charset="0"/>
              </a:rPr>
              <a:t>Counter-Missionary Education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Date Placeholder 1"/>
          <p:cNvSpPr>
            <a:spLocks noGrp="1"/>
          </p:cNvSpPr>
          <p:nvPr>
            <p:ph type="dt" sz="quarter" idx="10"/>
          </p:nvPr>
        </p:nvSpPr>
        <p:spPr>
          <a:noFill/>
        </p:spPr>
        <p:txBody>
          <a:bodyPr/>
          <a:lstStyle/>
          <a:p>
            <a:r>
              <a:rPr lang="en-US" smtClean="0"/>
              <a:t>October 28, 2015</a:t>
            </a:r>
          </a:p>
        </p:txBody>
      </p:sp>
      <p:sp>
        <p:nvSpPr>
          <p:cNvPr id="2052" name="Footer Placeholder 2"/>
          <p:cNvSpPr>
            <a:spLocks noGrp="1"/>
          </p:cNvSpPr>
          <p:nvPr>
            <p:ph type="ftr" sz="quarter" idx="11"/>
          </p:nvPr>
        </p:nvSpPr>
        <p:spPr>
          <a:noFill/>
        </p:spPr>
        <p:txBody>
          <a:bodyPr/>
          <a:lstStyle/>
          <a:p>
            <a:r>
              <a:rPr lang="en-US" smtClean="0"/>
              <a:t>Sinless Jesus?</a:t>
            </a:r>
          </a:p>
        </p:txBody>
      </p:sp>
      <p:sp>
        <p:nvSpPr>
          <p:cNvPr id="2053" name="Slide Number Placeholder 3"/>
          <p:cNvSpPr>
            <a:spLocks noGrp="1"/>
          </p:cNvSpPr>
          <p:nvPr>
            <p:ph type="sldNum" sz="quarter" idx="12"/>
          </p:nvPr>
        </p:nvSpPr>
        <p:spPr>
          <a:noFill/>
        </p:spPr>
        <p:txBody>
          <a:bodyPr/>
          <a:lstStyle/>
          <a:p>
            <a:r>
              <a:rPr lang="en-US" dirty="0" smtClean="0"/>
              <a:t> </a:t>
            </a:r>
            <a:r>
              <a:rPr lang="en-US" b="0" dirty="0" smtClean="0"/>
              <a:t>Page </a:t>
            </a:r>
            <a:fld id="{0A07392B-2AAD-40B9-A3AF-040D4E9EFE1B}" type="slidenum">
              <a:rPr lang="en-US" b="0" smtClean="0"/>
              <a:pPr/>
              <a:t>10</a:t>
            </a:fld>
            <a:r>
              <a:rPr lang="en-US" b="0" dirty="0" smtClean="0"/>
              <a:t> of 12</a:t>
            </a:r>
            <a:endParaRPr lang="en-US" dirty="0" smtClean="0"/>
          </a:p>
        </p:txBody>
      </p:sp>
      <p:sp>
        <p:nvSpPr>
          <p:cNvPr id="2054" name="Text Box 2"/>
          <p:cNvSpPr txBox="1">
            <a:spLocks noChangeArrowheads="1"/>
          </p:cNvSpPr>
          <p:nvPr/>
        </p:nvSpPr>
        <p:spPr bwMode="auto">
          <a:xfrm>
            <a:off x="304800" y="786577"/>
            <a:ext cx="8534400" cy="5132174"/>
          </a:xfrm>
          <a:prstGeom prst="rect">
            <a:avLst/>
          </a:prstGeom>
          <a:solidFill>
            <a:srgbClr val="CCFFCC"/>
          </a:solidFill>
          <a:ln w="9525">
            <a:solidFill>
              <a:schemeClr val="tx1"/>
            </a:solidFill>
            <a:miter lim="800000"/>
            <a:headEnd/>
            <a:tailEnd/>
          </a:ln>
        </p:spPr>
        <p:txBody>
          <a:bodyPr wrap="square" anchor="ctr">
            <a:spAutoFit/>
          </a:bodyPr>
          <a:lstStyle/>
          <a:p>
            <a:pPr algn="ctr">
              <a:spcBef>
                <a:spcPct val="25000"/>
              </a:spcBef>
            </a:pPr>
            <a:r>
              <a:rPr lang="en-US" u="sng" dirty="0" smtClean="0"/>
              <a:t>Did Jesus change (add to, or take away from) Torah?</a:t>
            </a:r>
            <a:endParaRPr lang="en-US" dirty="0" smtClean="0"/>
          </a:p>
          <a:p>
            <a:pPr>
              <a:spcBef>
                <a:spcPts val="600"/>
              </a:spcBef>
              <a:buClr>
                <a:srgbClr val="FF6600"/>
              </a:buClr>
            </a:pPr>
            <a:r>
              <a:rPr lang="en-US" sz="1400" dirty="0" smtClean="0"/>
              <a:t>The Torah contains explicit prohibitions on adding to or taking away from it:</a:t>
            </a:r>
          </a:p>
          <a:p>
            <a:pPr>
              <a:spcBef>
                <a:spcPts val="600"/>
              </a:spcBef>
              <a:buClr>
                <a:srgbClr val="FF6600"/>
              </a:buClr>
            </a:pPr>
            <a:endParaRPr lang="en-US" sz="1400" dirty="0" smtClean="0"/>
          </a:p>
          <a:p>
            <a:pPr>
              <a:spcBef>
                <a:spcPts val="600"/>
              </a:spcBef>
              <a:buClr>
                <a:srgbClr val="FF6600"/>
              </a:buClr>
            </a:pPr>
            <a:r>
              <a:rPr lang="en-US" sz="1400" dirty="0" smtClean="0"/>
              <a:t>Did Jesus obey this command?  Here is what he declared:</a:t>
            </a:r>
          </a:p>
          <a:p>
            <a:pPr>
              <a:spcBef>
                <a:spcPts val="600"/>
              </a:spcBef>
              <a:buClr>
                <a:srgbClr val="FF6600"/>
              </a:buClr>
            </a:pPr>
            <a:endParaRPr lang="en-US" sz="1400" dirty="0" smtClean="0"/>
          </a:p>
          <a:p>
            <a:pPr>
              <a:spcBef>
                <a:spcPts val="600"/>
              </a:spcBef>
              <a:buClr>
                <a:srgbClr val="FF6600"/>
              </a:buClr>
            </a:pPr>
            <a:endParaRPr lang="en-US" sz="1400" dirty="0" smtClean="0"/>
          </a:p>
          <a:p>
            <a:pPr>
              <a:spcBef>
                <a:spcPts val="600"/>
              </a:spcBef>
              <a:buClr>
                <a:srgbClr val="FF6600"/>
              </a:buClr>
            </a:pPr>
            <a:r>
              <a:rPr lang="en-US" sz="1400" dirty="0" smtClean="0"/>
              <a:t>Jesus taught that Torah laws must be preserved.  But, did he "walk the talk"?</a:t>
            </a:r>
          </a:p>
          <a:p>
            <a:pPr>
              <a:spcBef>
                <a:spcPts val="600"/>
              </a:spcBef>
              <a:buClr>
                <a:srgbClr val="FF6600"/>
              </a:buClr>
            </a:pPr>
            <a:r>
              <a:rPr lang="en-US" sz="1400" b="1" u="sng" dirty="0" smtClean="0"/>
              <a:t>Issue</a:t>
            </a:r>
            <a:r>
              <a:rPr lang="en-US" sz="1400" b="1" dirty="0" smtClean="0"/>
              <a:t>:  </a:t>
            </a:r>
            <a:r>
              <a:rPr lang="en-US" sz="1400" b="1" dirty="0" smtClean="0">
                <a:solidFill>
                  <a:srgbClr val="008000"/>
                </a:solidFill>
              </a:rPr>
              <a:t>Dietary laws</a:t>
            </a:r>
          </a:p>
          <a:p>
            <a:pPr lvl="1">
              <a:spcBef>
                <a:spcPts val="600"/>
              </a:spcBef>
              <a:buClr>
                <a:srgbClr val="3333FF"/>
              </a:buClr>
              <a:buFont typeface="Wingdings" pitchFamily="2" charset="2"/>
              <a:buChar char="Y"/>
            </a:pPr>
            <a:r>
              <a:rPr lang="en-US" sz="1400" dirty="0" smtClean="0">
                <a:solidFill>
                  <a:srgbClr val="3333FF"/>
                </a:solidFill>
              </a:rPr>
              <a:t> The Torah specifies which animals may and may not be used for food.  Most of the rules on this </a:t>
            </a:r>
          </a:p>
          <a:p>
            <a:pPr lvl="1">
              <a:buClr>
                <a:srgbClr val="3333FF"/>
              </a:buClr>
            </a:pPr>
            <a:r>
              <a:rPr lang="en-US" sz="1400" dirty="0" smtClean="0">
                <a:solidFill>
                  <a:srgbClr val="3333FF"/>
                </a:solidFill>
              </a:rPr>
              <a:t>    are found in Leviticus 11.  This includes both specifications and lists of what is clean and unclean </a:t>
            </a:r>
          </a:p>
          <a:p>
            <a:pPr lvl="1">
              <a:buClr>
                <a:srgbClr val="3333FF"/>
              </a:buClr>
            </a:pPr>
            <a:r>
              <a:rPr lang="en-US" sz="1400" dirty="0" smtClean="0">
                <a:solidFill>
                  <a:srgbClr val="3333FF"/>
                </a:solidFill>
              </a:rPr>
              <a:t>    among land animals, marine animals, birds, and other living creatures – those that may or may </a:t>
            </a:r>
          </a:p>
          <a:p>
            <a:pPr lvl="1">
              <a:buClr>
                <a:srgbClr val="3333FF"/>
              </a:buClr>
            </a:pPr>
            <a:r>
              <a:rPr lang="en-US" sz="1400" dirty="0" smtClean="0">
                <a:solidFill>
                  <a:srgbClr val="3333FF"/>
                </a:solidFill>
              </a:rPr>
              <a:t>    not be consumed as food.</a:t>
            </a:r>
            <a:endParaRPr lang="en-US" sz="1400" dirty="0" smtClean="0"/>
          </a:p>
          <a:p>
            <a:pPr lvl="1">
              <a:spcBef>
                <a:spcPts val="600"/>
              </a:spcBef>
              <a:buClr>
                <a:srgbClr val="FF6600"/>
              </a:buClr>
              <a:buFont typeface="Wingdings" pitchFamily="2" charset="2"/>
              <a:buChar char="U"/>
            </a:pPr>
            <a:r>
              <a:rPr lang="en-US" sz="1400" dirty="0" smtClean="0">
                <a:solidFill>
                  <a:srgbClr val="FF6600"/>
                </a:solidFill>
              </a:rPr>
              <a:t> The Gospel of Matthew contains the following instructions by Jesus immediately after the scribes</a:t>
            </a:r>
          </a:p>
          <a:p>
            <a:pPr lvl="1">
              <a:buClr>
                <a:srgbClr val="FF6600"/>
              </a:buClr>
            </a:pPr>
            <a:r>
              <a:rPr lang="en-US" sz="1400" dirty="0" smtClean="0">
                <a:solidFill>
                  <a:srgbClr val="FF6600"/>
                </a:solidFill>
              </a:rPr>
              <a:t>    and Pharisees question him about his disciples not observing the practice of washing hands </a:t>
            </a:r>
          </a:p>
          <a:p>
            <a:pPr lvl="1">
              <a:spcAft>
                <a:spcPts val="300"/>
              </a:spcAft>
              <a:buClr>
                <a:srgbClr val="FF6600"/>
              </a:buClr>
            </a:pPr>
            <a:r>
              <a:rPr lang="en-US" sz="1400" dirty="0" smtClean="0">
                <a:solidFill>
                  <a:srgbClr val="FF6600"/>
                </a:solidFill>
              </a:rPr>
              <a:t>    before a meal:</a:t>
            </a:r>
          </a:p>
          <a:p>
            <a:pPr lvl="1">
              <a:buClr>
                <a:srgbClr val="3333FF"/>
              </a:buClr>
            </a:pPr>
            <a:endParaRPr lang="en-US" sz="1400" dirty="0" smtClean="0"/>
          </a:p>
          <a:p>
            <a:pPr lvl="1">
              <a:spcBef>
                <a:spcPts val="600"/>
              </a:spcBef>
              <a:buClr>
                <a:srgbClr val="3333FF"/>
              </a:buClr>
            </a:pPr>
            <a:r>
              <a:rPr lang="en-US" sz="1400" dirty="0" smtClean="0"/>
              <a:t>    To Christians, this passage shows that, by saying that nothing people consume could defile them,</a:t>
            </a:r>
          </a:p>
          <a:p>
            <a:pPr lvl="1">
              <a:buClr>
                <a:srgbClr val="3333FF"/>
              </a:buClr>
            </a:pPr>
            <a:r>
              <a:rPr lang="en-US" sz="1400" dirty="0" smtClean="0"/>
              <a:t>    Jesus has voided the dietary laws prescribed in the Torah.</a:t>
            </a:r>
          </a:p>
          <a:p>
            <a:pPr>
              <a:spcBef>
                <a:spcPts val="600"/>
              </a:spcBef>
            </a:pPr>
            <a:r>
              <a:rPr lang="en-US" sz="1400" b="1" u="sng" dirty="0" smtClean="0"/>
              <a:t>Conclusion</a:t>
            </a:r>
            <a:r>
              <a:rPr lang="en-US" sz="1400" b="1" dirty="0" smtClean="0"/>
              <a:t>:  </a:t>
            </a:r>
            <a:r>
              <a:rPr lang="en-US" sz="1400" b="1" dirty="0" smtClean="0">
                <a:solidFill>
                  <a:srgbClr val="FF0000"/>
                </a:solidFill>
              </a:rPr>
              <a:t>Jesus violated the prohibition on changing Torah Law!</a:t>
            </a:r>
          </a:p>
        </p:txBody>
      </p:sp>
      <p:graphicFrame>
        <p:nvGraphicFramePr>
          <p:cNvPr id="55301" name="Object 5"/>
          <p:cNvGraphicFramePr>
            <a:graphicFrameLocks noChangeAspect="1"/>
          </p:cNvGraphicFramePr>
          <p:nvPr/>
        </p:nvGraphicFramePr>
        <p:xfrm>
          <a:off x="461963" y="1450975"/>
          <a:ext cx="8229600" cy="282575"/>
        </p:xfrm>
        <a:graphic>
          <a:graphicData uri="http://schemas.openxmlformats.org/presentationml/2006/ole">
            <p:oleObj spid="_x0000_s55301" name="Document" r:id="rId4" imgW="8435931" imgH="292330" progId="Word.Document.12">
              <p:embed/>
            </p:oleObj>
          </a:graphicData>
        </a:graphic>
      </p:graphicFrame>
      <p:graphicFrame>
        <p:nvGraphicFramePr>
          <p:cNvPr id="55302" name="Object 6"/>
          <p:cNvGraphicFramePr>
            <a:graphicFrameLocks noChangeAspect="1"/>
          </p:cNvGraphicFramePr>
          <p:nvPr/>
        </p:nvGraphicFramePr>
        <p:xfrm>
          <a:off x="457200" y="2057400"/>
          <a:ext cx="8220075" cy="566738"/>
        </p:xfrm>
        <a:graphic>
          <a:graphicData uri="http://schemas.openxmlformats.org/presentationml/2006/ole">
            <p:oleObj spid="_x0000_s55302" name="Document" r:id="rId5" imgW="8433407" imgH="585021" progId="Word.Document.12">
              <p:embed/>
            </p:oleObj>
          </a:graphicData>
        </a:graphic>
      </p:graphicFrame>
      <p:graphicFrame>
        <p:nvGraphicFramePr>
          <p:cNvPr id="55303" name="Object 7"/>
          <p:cNvGraphicFramePr>
            <a:graphicFrameLocks noChangeAspect="1"/>
          </p:cNvGraphicFramePr>
          <p:nvPr/>
        </p:nvGraphicFramePr>
        <p:xfrm>
          <a:off x="1066800" y="4800600"/>
          <a:ext cx="7599362" cy="304800"/>
        </p:xfrm>
        <a:graphic>
          <a:graphicData uri="http://schemas.openxmlformats.org/presentationml/2006/ole">
            <p:oleObj spid="_x0000_s55303" name="Document" r:id="rId6" imgW="7789176" imgH="299540" progId="Word.Document.12">
              <p:embed/>
            </p:oleObj>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Date Placeholder 1"/>
          <p:cNvSpPr>
            <a:spLocks noGrp="1"/>
          </p:cNvSpPr>
          <p:nvPr>
            <p:ph type="dt" sz="quarter" idx="10"/>
          </p:nvPr>
        </p:nvSpPr>
        <p:spPr>
          <a:noFill/>
        </p:spPr>
        <p:txBody>
          <a:bodyPr/>
          <a:lstStyle/>
          <a:p>
            <a:r>
              <a:rPr lang="en-US" smtClean="0"/>
              <a:t>October 28, 2015</a:t>
            </a:r>
          </a:p>
        </p:txBody>
      </p:sp>
      <p:sp>
        <p:nvSpPr>
          <p:cNvPr id="2052" name="Footer Placeholder 2"/>
          <p:cNvSpPr>
            <a:spLocks noGrp="1"/>
          </p:cNvSpPr>
          <p:nvPr>
            <p:ph type="ftr" sz="quarter" idx="11"/>
          </p:nvPr>
        </p:nvSpPr>
        <p:spPr>
          <a:noFill/>
        </p:spPr>
        <p:txBody>
          <a:bodyPr/>
          <a:lstStyle/>
          <a:p>
            <a:r>
              <a:rPr lang="en-US" smtClean="0"/>
              <a:t>Sinless Jesus?</a:t>
            </a:r>
          </a:p>
        </p:txBody>
      </p:sp>
      <p:sp>
        <p:nvSpPr>
          <p:cNvPr id="2053" name="Slide Number Placeholder 3"/>
          <p:cNvSpPr>
            <a:spLocks noGrp="1"/>
          </p:cNvSpPr>
          <p:nvPr>
            <p:ph type="sldNum" sz="quarter" idx="12"/>
          </p:nvPr>
        </p:nvSpPr>
        <p:spPr>
          <a:noFill/>
        </p:spPr>
        <p:txBody>
          <a:bodyPr/>
          <a:lstStyle/>
          <a:p>
            <a:r>
              <a:rPr lang="en-US" dirty="0" smtClean="0"/>
              <a:t> </a:t>
            </a:r>
            <a:r>
              <a:rPr lang="en-US" b="0" dirty="0" smtClean="0"/>
              <a:t>Page </a:t>
            </a:r>
            <a:fld id="{0A07392B-2AAD-40B9-A3AF-040D4E9EFE1B}" type="slidenum">
              <a:rPr lang="en-US" b="0" smtClean="0"/>
              <a:pPr/>
              <a:t>11</a:t>
            </a:fld>
            <a:r>
              <a:rPr lang="en-US" b="0" dirty="0" smtClean="0"/>
              <a:t> of 12</a:t>
            </a:r>
            <a:endParaRPr lang="en-US" dirty="0" smtClean="0"/>
          </a:p>
        </p:txBody>
      </p:sp>
      <p:sp>
        <p:nvSpPr>
          <p:cNvPr id="2054" name="Text Box 2"/>
          <p:cNvSpPr txBox="1">
            <a:spLocks noChangeArrowheads="1"/>
          </p:cNvSpPr>
          <p:nvPr/>
        </p:nvSpPr>
        <p:spPr bwMode="auto">
          <a:xfrm>
            <a:off x="533400" y="825050"/>
            <a:ext cx="8077200" cy="5055230"/>
          </a:xfrm>
          <a:prstGeom prst="rect">
            <a:avLst/>
          </a:prstGeom>
          <a:solidFill>
            <a:srgbClr val="CCFFCC"/>
          </a:solidFill>
          <a:ln w="9525">
            <a:solidFill>
              <a:schemeClr val="tx1"/>
            </a:solidFill>
            <a:miter lim="800000"/>
            <a:headEnd/>
            <a:tailEnd/>
          </a:ln>
        </p:spPr>
        <p:txBody>
          <a:bodyPr wrap="square" anchor="ctr">
            <a:spAutoFit/>
          </a:bodyPr>
          <a:lstStyle/>
          <a:p>
            <a:pPr algn="ctr">
              <a:spcBef>
                <a:spcPct val="25000"/>
              </a:spcBef>
            </a:pPr>
            <a:r>
              <a:rPr lang="en-US" u="sng" dirty="0" smtClean="0"/>
              <a:t>Did Jesus change (add to, or take away from) Torah?</a:t>
            </a:r>
            <a:r>
              <a:rPr lang="en-US" dirty="0" smtClean="0"/>
              <a:t> (continued)</a:t>
            </a:r>
          </a:p>
          <a:p>
            <a:pPr>
              <a:spcBef>
                <a:spcPts val="600"/>
              </a:spcBef>
              <a:buClr>
                <a:srgbClr val="FF6600"/>
              </a:buClr>
            </a:pPr>
            <a:r>
              <a:rPr lang="en-US" sz="1400" b="1" u="sng" dirty="0" smtClean="0"/>
              <a:t>Issue</a:t>
            </a:r>
            <a:r>
              <a:rPr lang="en-US" sz="1400" b="1" dirty="0" smtClean="0"/>
              <a:t>:  </a:t>
            </a:r>
            <a:r>
              <a:rPr lang="en-US" sz="1400" b="1" dirty="0" smtClean="0">
                <a:solidFill>
                  <a:srgbClr val="008000"/>
                </a:solidFill>
              </a:rPr>
              <a:t>Divorce</a:t>
            </a:r>
          </a:p>
          <a:p>
            <a:pPr>
              <a:spcBef>
                <a:spcPts val="600"/>
              </a:spcBef>
              <a:buClr>
                <a:srgbClr val="FF6600"/>
              </a:buClr>
            </a:pPr>
            <a:r>
              <a:rPr lang="en-US" sz="1400" dirty="0" smtClean="0"/>
              <a:t>The existence of the institution of divorce is taken for granted in the Torah:</a:t>
            </a:r>
          </a:p>
          <a:p>
            <a:pPr lvl="1">
              <a:spcBef>
                <a:spcPts val="600"/>
              </a:spcBef>
              <a:buClr>
                <a:srgbClr val="FF6600"/>
              </a:buClr>
            </a:pPr>
            <a:endParaRPr lang="en-US" sz="1400" dirty="0" smtClean="0"/>
          </a:p>
          <a:p>
            <a:pPr lvl="1">
              <a:spcBef>
                <a:spcPts val="600"/>
              </a:spcBef>
              <a:buClr>
                <a:srgbClr val="FF6600"/>
              </a:buClr>
            </a:pPr>
            <a:endParaRPr lang="en-US" sz="1400" dirty="0" smtClean="0"/>
          </a:p>
          <a:p>
            <a:pPr lvl="1">
              <a:spcBef>
                <a:spcPts val="900"/>
              </a:spcBef>
              <a:buClr>
                <a:srgbClr val="3333FF"/>
              </a:buClr>
              <a:buFont typeface="Wingdings" pitchFamily="2" charset="2"/>
              <a:buChar char="Y"/>
            </a:pPr>
            <a:r>
              <a:rPr lang="en-US" sz="1400" dirty="0" smtClean="0">
                <a:solidFill>
                  <a:srgbClr val="3333FF"/>
                </a:solidFill>
              </a:rPr>
              <a:t> When a married couple "falls out of love" with one another, the Torah provides a process </a:t>
            </a:r>
          </a:p>
          <a:p>
            <a:pPr lvl="1">
              <a:buClr>
                <a:srgbClr val="3333FF"/>
              </a:buClr>
            </a:pPr>
            <a:r>
              <a:rPr lang="en-US" sz="1400" dirty="0" smtClean="0">
                <a:solidFill>
                  <a:srgbClr val="3333FF"/>
                </a:solidFill>
              </a:rPr>
              <a:t>    that must be followed:</a:t>
            </a:r>
          </a:p>
          <a:p>
            <a:pPr lvl="1">
              <a:buClr>
                <a:srgbClr val="3333FF"/>
              </a:buClr>
            </a:pPr>
            <a:endParaRPr lang="en-US" sz="1400" dirty="0" smtClean="0"/>
          </a:p>
          <a:p>
            <a:pPr lvl="1">
              <a:buClr>
                <a:srgbClr val="3333FF"/>
              </a:buClr>
            </a:pPr>
            <a:endParaRPr lang="en-US" sz="1400" dirty="0" smtClean="0"/>
          </a:p>
          <a:p>
            <a:pPr lvl="1">
              <a:buClr>
                <a:srgbClr val="3333FF"/>
              </a:buClr>
            </a:pPr>
            <a:endParaRPr lang="en-US" sz="1400" dirty="0" smtClean="0"/>
          </a:p>
          <a:p>
            <a:pPr lvl="1">
              <a:buClr>
                <a:srgbClr val="FF6600"/>
              </a:buClr>
              <a:buFont typeface="Wingdings" pitchFamily="2" charset="2"/>
              <a:buChar char="U"/>
            </a:pPr>
            <a:r>
              <a:rPr lang="en-US" sz="1400" dirty="0" smtClean="0">
                <a:solidFill>
                  <a:srgbClr val="FF6600"/>
                </a:solidFill>
              </a:rPr>
              <a:t> According to the Gospel of Matthew, Jesus disapproved of this process:</a:t>
            </a:r>
            <a:endParaRPr lang="en-US" sz="1400" dirty="0" smtClean="0"/>
          </a:p>
          <a:p>
            <a:pPr lvl="1">
              <a:spcBef>
                <a:spcPts val="600"/>
              </a:spcBef>
              <a:buClr>
                <a:srgbClr val="3333FF"/>
              </a:buClr>
            </a:pPr>
            <a:r>
              <a:rPr lang="en-US" sz="1400" dirty="0" smtClean="0"/>
              <a:t>    </a:t>
            </a:r>
          </a:p>
          <a:p>
            <a:pPr lvl="1">
              <a:spcBef>
                <a:spcPts val="600"/>
              </a:spcBef>
              <a:buClr>
                <a:srgbClr val="3333FF"/>
              </a:buClr>
            </a:pPr>
            <a:endParaRPr lang="en-US" sz="1400" dirty="0" smtClean="0"/>
          </a:p>
          <a:p>
            <a:pPr lvl="1">
              <a:spcBef>
                <a:spcPts val="600"/>
              </a:spcBef>
              <a:buClr>
                <a:srgbClr val="3333FF"/>
              </a:buClr>
            </a:pPr>
            <a:r>
              <a:rPr lang="en-US" sz="1400" dirty="0" smtClean="0"/>
              <a:t>    Jesus changed the Torah precept by attaching to it the condition that adultery is the only </a:t>
            </a:r>
          </a:p>
          <a:p>
            <a:pPr lvl="1">
              <a:buClr>
                <a:srgbClr val="3333FF"/>
              </a:buClr>
            </a:pPr>
            <a:r>
              <a:rPr lang="en-US" sz="1400" dirty="0" smtClean="0"/>
              <a:t>    permissible grounds for a divorce.</a:t>
            </a:r>
          </a:p>
          <a:p>
            <a:pPr lvl="1">
              <a:spcBef>
                <a:spcPts val="600"/>
              </a:spcBef>
              <a:buClr>
                <a:srgbClr val="3333FF"/>
              </a:buClr>
            </a:pPr>
            <a:r>
              <a:rPr lang="en-US" sz="1400" dirty="0" smtClean="0"/>
              <a:t>    This new rule on divorce also adds to the Torah law on adultery.  According to Jesus, unless </a:t>
            </a:r>
          </a:p>
          <a:p>
            <a:pPr lvl="1">
              <a:buClr>
                <a:srgbClr val="3333FF"/>
              </a:buClr>
            </a:pPr>
            <a:r>
              <a:rPr lang="en-US" sz="1400" dirty="0" smtClean="0"/>
              <a:t>    a spouse commits adultery, if the other spouse divorces and remarries, then both the </a:t>
            </a:r>
          </a:p>
          <a:p>
            <a:pPr lvl="1">
              <a:buClr>
                <a:srgbClr val="3333FF"/>
              </a:buClr>
            </a:pPr>
            <a:r>
              <a:rPr lang="en-US" sz="1400" dirty="0" smtClean="0"/>
              <a:t>    divorcer and the new spouse become adulterers.</a:t>
            </a:r>
          </a:p>
          <a:p>
            <a:pPr>
              <a:spcBef>
                <a:spcPts val="600"/>
              </a:spcBef>
            </a:pPr>
            <a:r>
              <a:rPr lang="en-US" sz="1400" b="1" u="sng" dirty="0" smtClean="0"/>
              <a:t>Conclusion</a:t>
            </a:r>
            <a:r>
              <a:rPr lang="en-US" sz="1400" b="1" dirty="0" smtClean="0"/>
              <a:t>:  </a:t>
            </a:r>
            <a:r>
              <a:rPr lang="en-US" sz="1400" b="1" dirty="0" smtClean="0">
                <a:solidFill>
                  <a:srgbClr val="FF0000"/>
                </a:solidFill>
              </a:rPr>
              <a:t>Jesus violated the prohibition on changing Torah Law!</a:t>
            </a:r>
          </a:p>
        </p:txBody>
      </p:sp>
      <p:graphicFrame>
        <p:nvGraphicFramePr>
          <p:cNvPr id="56325" name="Object 5"/>
          <p:cNvGraphicFramePr>
            <a:graphicFrameLocks noChangeAspect="1"/>
          </p:cNvGraphicFramePr>
          <p:nvPr/>
        </p:nvGraphicFramePr>
        <p:xfrm>
          <a:off x="685800" y="1828800"/>
          <a:ext cx="7704138" cy="598488"/>
        </p:xfrm>
        <a:graphic>
          <a:graphicData uri="http://schemas.openxmlformats.org/presentationml/2006/ole">
            <p:oleObj spid="_x0000_s56325" name="Document" r:id="rId4" imgW="7998272" imgH="643415" progId="Word.Document.12">
              <p:embed/>
            </p:oleObj>
          </a:graphicData>
        </a:graphic>
      </p:graphicFrame>
      <p:graphicFrame>
        <p:nvGraphicFramePr>
          <p:cNvPr id="56326" name="Object 6"/>
          <p:cNvGraphicFramePr>
            <a:graphicFrameLocks noChangeAspect="1"/>
          </p:cNvGraphicFramePr>
          <p:nvPr/>
        </p:nvGraphicFramePr>
        <p:xfrm>
          <a:off x="1292225" y="2900363"/>
          <a:ext cx="7126288" cy="557212"/>
        </p:xfrm>
        <a:graphic>
          <a:graphicData uri="http://schemas.openxmlformats.org/presentationml/2006/ole">
            <p:oleObj spid="_x0000_s56326" name="Document" r:id="rId5" imgW="7399465" imgH="585021" progId="Word.Document.12">
              <p:embed/>
            </p:oleObj>
          </a:graphicData>
        </a:graphic>
      </p:graphicFrame>
      <p:graphicFrame>
        <p:nvGraphicFramePr>
          <p:cNvPr id="56327" name="Object 7"/>
          <p:cNvGraphicFramePr>
            <a:graphicFrameLocks noChangeAspect="1"/>
          </p:cNvGraphicFramePr>
          <p:nvPr/>
        </p:nvGraphicFramePr>
        <p:xfrm>
          <a:off x="1295400" y="3733800"/>
          <a:ext cx="7032625" cy="577850"/>
        </p:xfrm>
        <a:graphic>
          <a:graphicData uri="http://schemas.openxmlformats.org/presentationml/2006/ole">
            <p:oleObj spid="_x0000_s56327" name="Document" r:id="rId6" imgW="7211279" imgH="588986" progId="Word.Document.12">
              <p:embed/>
            </p:oleObj>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Date Placeholder 1"/>
          <p:cNvSpPr>
            <a:spLocks noGrp="1"/>
          </p:cNvSpPr>
          <p:nvPr>
            <p:ph type="dt" sz="quarter" idx="10"/>
          </p:nvPr>
        </p:nvSpPr>
        <p:spPr>
          <a:noFill/>
        </p:spPr>
        <p:txBody>
          <a:bodyPr/>
          <a:lstStyle/>
          <a:p>
            <a:r>
              <a:rPr lang="en-US" smtClean="0"/>
              <a:t>October 28, 2015</a:t>
            </a:r>
            <a:endParaRPr lang="en-US" dirty="0" smtClean="0"/>
          </a:p>
        </p:txBody>
      </p:sp>
      <p:sp>
        <p:nvSpPr>
          <p:cNvPr id="2052" name="Footer Placeholder 2"/>
          <p:cNvSpPr>
            <a:spLocks noGrp="1"/>
          </p:cNvSpPr>
          <p:nvPr>
            <p:ph type="ftr" sz="quarter" idx="11"/>
          </p:nvPr>
        </p:nvSpPr>
        <p:spPr>
          <a:noFill/>
        </p:spPr>
        <p:txBody>
          <a:bodyPr/>
          <a:lstStyle/>
          <a:p>
            <a:r>
              <a:rPr lang="en-US" smtClean="0"/>
              <a:t>Sinless Jesus?</a:t>
            </a:r>
          </a:p>
        </p:txBody>
      </p:sp>
      <p:sp>
        <p:nvSpPr>
          <p:cNvPr id="2053" name="Slide Number Placeholder 3"/>
          <p:cNvSpPr>
            <a:spLocks noGrp="1"/>
          </p:cNvSpPr>
          <p:nvPr>
            <p:ph type="sldNum" sz="quarter" idx="12"/>
          </p:nvPr>
        </p:nvSpPr>
        <p:spPr>
          <a:noFill/>
        </p:spPr>
        <p:txBody>
          <a:bodyPr/>
          <a:lstStyle/>
          <a:p>
            <a:r>
              <a:rPr lang="en-US" dirty="0" smtClean="0"/>
              <a:t> </a:t>
            </a:r>
            <a:r>
              <a:rPr lang="en-US" b="0" dirty="0" smtClean="0"/>
              <a:t>Page </a:t>
            </a:r>
            <a:fld id="{0A07392B-2AAD-40B9-A3AF-040D4E9EFE1B}" type="slidenum">
              <a:rPr lang="en-US" b="0" smtClean="0"/>
              <a:pPr/>
              <a:t>12</a:t>
            </a:fld>
            <a:r>
              <a:rPr lang="en-US" b="0" dirty="0" smtClean="0"/>
              <a:t> of 12</a:t>
            </a:r>
            <a:endParaRPr lang="en-US" dirty="0" smtClean="0"/>
          </a:p>
        </p:txBody>
      </p:sp>
      <p:sp>
        <p:nvSpPr>
          <p:cNvPr id="2054" name="Text Box 2"/>
          <p:cNvSpPr txBox="1">
            <a:spLocks noChangeArrowheads="1"/>
          </p:cNvSpPr>
          <p:nvPr/>
        </p:nvSpPr>
        <p:spPr bwMode="auto">
          <a:xfrm>
            <a:off x="533400" y="412789"/>
            <a:ext cx="8001000" cy="5963171"/>
          </a:xfrm>
          <a:prstGeom prst="rect">
            <a:avLst/>
          </a:prstGeom>
          <a:solidFill>
            <a:srgbClr val="CCFFCC"/>
          </a:solidFill>
          <a:ln w="9525">
            <a:solidFill>
              <a:schemeClr val="tx1"/>
            </a:solidFill>
            <a:miter lim="800000"/>
            <a:headEnd/>
            <a:tailEnd/>
          </a:ln>
        </p:spPr>
        <p:txBody>
          <a:bodyPr wrap="square" anchor="ctr">
            <a:spAutoFit/>
          </a:bodyPr>
          <a:lstStyle/>
          <a:p>
            <a:pPr algn="ctr"/>
            <a:r>
              <a:rPr lang="en-US" u="sng" dirty="0" smtClean="0"/>
              <a:t>Summary</a:t>
            </a:r>
          </a:p>
          <a:p>
            <a:pPr>
              <a:spcBef>
                <a:spcPts val="600"/>
              </a:spcBef>
            </a:pPr>
            <a:r>
              <a:rPr lang="en-US" sz="1400" dirty="0" smtClean="0"/>
              <a:t>Was Jesus without sin during his lifetime?  The analysis presented above, based on examples from the Gospel of Matthew alone, demonstrates that Jesus transgressed “the Law”.  In a broader sense, all four Gospels portray Jesus as someone whom the Sanhedrin could have found guilty of religious impropriety according to Jewish Law.  The examples used in this lesson are summarized in the following table.</a:t>
            </a:r>
          </a:p>
          <a:p>
            <a:pPr>
              <a:spcBef>
                <a:spcPct val="25000"/>
              </a:spcBef>
            </a:pPr>
            <a:endParaRPr lang="en-US" sz="1400" dirty="0" smtClean="0"/>
          </a:p>
          <a:p>
            <a:pPr>
              <a:spcBef>
                <a:spcPct val="25000"/>
              </a:spcBef>
            </a:pPr>
            <a:endParaRPr lang="en-US" sz="1400" dirty="0" smtClean="0"/>
          </a:p>
          <a:p>
            <a:pPr>
              <a:spcBef>
                <a:spcPct val="25000"/>
              </a:spcBef>
            </a:pPr>
            <a:endParaRPr lang="en-US" sz="1400" dirty="0" smtClean="0"/>
          </a:p>
          <a:p>
            <a:pPr>
              <a:spcBef>
                <a:spcPct val="25000"/>
              </a:spcBef>
            </a:pPr>
            <a:endParaRPr lang="en-US" sz="1400" dirty="0" smtClean="0"/>
          </a:p>
          <a:p>
            <a:pPr>
              <a:spcBef>
                <a:spcPct val="25000"/>
              </a:spcBef>
            </a:pPr>
            <a:endParaRPr lang="en-US" sz="1400" dirty="0" smtClean="0"/>
          </a:p>
          <a:p>
            <a:pPr>
              <a:spcBef>
                <a:spcPct val="25000"/>
              </a:spcBef>
            </a:pPr>
            <a:endParaRPr lang="en-US" sz="1400" dirty="0" smtClean="0"/>
          </a:p>
          <a:p>
            <a:pPr>
              <a:spcBef>
                <a:spcPct val="25000"/>
              </a:spcBef>
            </a:pPr>
            <a:endParaRPr lang="en-US" sz="1400" dirty="0" smtClean="0"/>
          </a:p>
          <a:p>
            <a:pPr>
              <a:spcBef>
                <a:spcPct val="25000"/>
              </a:spcBef>
            </a:pPr>
            <a:endParaRPr lang="en-US" sz="1400" dirty="0" smtClean="0"/>
          </a:p>
          <a:p>
            <a:pPr>
              <a:spcBef>
                <a:spcPct val="25000"/>
              </a:spcBef>
            </a:pPr>
            <a:endParaRPr lang="en-US" sz="1400" dirty="0" smtClean="0"/>
          </a:p>
          <a:p>
            <a:pPr>
              <a:spcBef>
                <a:spcPct val="25000"/>
              </a:spcBef>
            </a:pPr>
            <a:endParaRPr lang="en-US" sz="1400" dirty="0" smtClean="0"/>
          </a:p>
          <a:p>
            <a:pPr>
              <a:spcBef>
                <a:spcPct val="25000"/>
              </a:spcBef>
            </a:pPr>
            <a:r>
              <a:rPr lang="en-US" sz="1400" dirty="0" smtClean="0"/>
              <a:t>	</a:t>
            </a:r>
            <a:endParaRPr lang="en-US" sz="1400" dirty="0" smtClean="0"/>
          </a:p>
          <a:p>
            <a:pPr lvl="3"/>
            <a:r>
              <a:rPr lang="en-US" sz="1400" dirty="0" smtClean="0"/>
              <a:t>*</a:t>
            </a:r>
            <a:r>
              <a:rPr lang="en-US" sz="1000" b="1" dirty="0" smtClean="0"/>
              <a:t>WDJD? – What Did Jesus Do?</a:t>
            </a:r>
          </a:p>
          <a:p>
            <a:pPr>
              <a:spcBef>
                <a:spcPts val="600"/>
              </a:spcBef>
            </a:pPr>
            <a:r>
              <a:rPr lang="en-US" sz="1400" dirty="0" smtClean="0"/>
              <a:t>According to the Gospel of Luke, Jesus was taught by his parents as he was growing up (Luke 2:40-41) and, as a Jew, he was required to observe Jewish Law in accordance with the Torah.  Yet, as the present analysis, even in its limited scope, has demonstrated that Jesus did not learn very well what he was taught, nor did he diligently follow that which is commanded in the Written Torah</a:t>
            </a:r>
            <a:r>
              <a:rPr lang="en-US" sz="1400" dirty="0" smtClean="0"/>
              <a:t>.</a:t>
            </a:r>
          </a:p>
          <a:p>
            <a:pPr>
              <a:spcBef>
                <a:spcPts val="600"/>
              </a:spcBef>
            </a:pPr>
            <a:r>
              <a:rPr lang="en-US" sz="1400" b="1" u="sng" dirty="0" smtClean="0"/>
              <a:t>Conclusion</a:t>
            </a:r>
            <a:r>
              <a:rPr lang="en-US" sz="1400" b="1" dirty="0" smtClean="0"/>
              <a:t>:</a:t>
            </a:r>
            <a:r>
              <a:rPr lang="en-US" sz="1400" dirty="0" smtClean="0"/>
              <a:t> </a:t>
            </a:r>
            <a:r>
              <a:rPr lang="en-US" sz="1400" b="1" dirty="0" smtClean="0">
                <a:solidFill>
                  <a:srgbClr val="FF0000"/>
                </a:solidFill>
              </a:rPr>
              <a:t>Jesus </a:t>
            </a:r>
            <a:r>
              <a:rPr lang="en-US" sz="1400" b="1" dirty="0" smtClean="0">
                <a:solidFill>
                  <a:srgbClr val="FF0000"/>
                </a:solidFill>
              </a:rPr>
              <a:t>was a sinner just as every other person who has walked on earth.</a:t>
            </a:r>
          </a:p>
        </p:txBody>
      </p:sp>
      <p:graphicFrame>
        <p:nvGraphicFramePr>
          <p:cNvPr id="11" name="Table 10"/>
          <p:cNvGraphicFramePr>
            <a:graphicFrameLocks noGrp="1"/>
          </p:cNvGraphicFramePr>
          <p:nvPr/>
        </p:nvGraphicFramePr>
        <p:xfrm>
          <a:off x="1600200" y="2057400"/>
          <a:ext cx="6095999" cy="2755392"/>
        </p:xfrm>
        <a:graphic>
          <a:graphicData uri="http://schemas.openxmlformats.org/drawingml/2006/table">
            <a:tbl>
              <a:tblPr/>
              <a:tblGrid>
                <a:gridCol w="1589229"/>
                <a:gridCol w="1660389"/>
                <a:gridCol w="2134786"/>
                <a:gridCol w="711595"/>
              </a:tblGrid>
              <a:tr h="152400">
                <a:tc>
                  <a:txBody>
                    <a:bodyPr/>
                    <a:lstStyle/>
                    <a:p>
                      <a:pPr marL="0" marR="0">
                        <a:spcBef>
                          <a:spcPts val="0"/>
                        </a:spcBef>
                        <a:spcAft>
                          <a:spcPts val="0"/>
                        </a:spcAft>
                      </a:pPr>
                      <a:r>
                        <a:rPr lang="en-US" sz="1000" b="1" dirty="0">
                          <a:latin typeface="Arial"/>
                          <a:ea typeface="Times New Roman"/>
                          <a:cs typeface="Times New Roman"/>
                        </a:rPr>
                        <a:t>Issue</a:t>
                      </a:r>
                      <a:endParaRPr lang="en-US" sz="1000" dirty="0">
                        <a:latin typeface="Arial"/>
                        <a:ea typeface="Times New Roman"/>
                        <a:cs typeface="Times New Roman"/>
                      </a:endParaRPr>
                    </a:p>
                  </a:txBody>
                  <a:tcPr marL="38100" marR="38100" marT="9144" marB="9144"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marL="0" marR="0">
                        <a:spcBef>
                          <a:spcPts val="0"/>
                        </a:spcBef>
                        <a:spcAft>
                          <a:spcPts val="0"/>
                        </a:spcAft>
                      </a:pPr>
                      <a:r>
                        <a:rPr lang="en-US" sz="1000" b="1">
                          <a:latin typeface="Arial"/>
                          <a:ea typeface="Times New Roman"/>
                          <a:cs typeface="Times New Roman"/>
                        </a:rPr>
                        <a:t>Torah Precept</a:t>
                      </a:r>
                      <a:endParaRPr lang="en-US" sz="1000">
                        <a:latin typeface="Arial"/>
                        <a:ea typeface="Times New Roman"/>
                        <a:cs typeface="Times New Roman"/>
                      </a:endParaRPr>
                    </a:p>
                  </a:txBody>
                  <a:tcPr marL="38100" marR="38100" marT="9144" marB="9144"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marL="0" marR="0">
                        <a:spcBef>
                          <a:spcPts val="0"/>
                        </a:spcBef>
                        <a:spcAft>
                          <a:spcPts val="0"/>
                        </a:spcAft>
                      </a:pPr>
                      <a:r>
                        <a:rPr lang="en-US" sz="1000" b="1" dirty="0">
                          <a:latin typeface="Arial"/>
                          <a:ea typeface="Times New Roman"/>
                          <a:cs typeface="Times New Roman"/>
                        </a:rPr>
                        <a:t>Gospels' (Jesus') View</a:t>
                      </a:r>
                      <a:endParaRPr lang="en-US" sz="1000" dirty="0">
                        <a:latin typeface="Arial"/>
                        <a:ea typeface="Times New Roman"/>
                        <a:cs typeface="Times New Roman"/>
                      </a:endParaRPr>
                    </a:p>
                  </a:txBody>
                  <a:tcPr marL="38100" marR="38100" marT="9144" marB="9144"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66"/>
                    </a:solidFill>
                  </a:tcPr>
                </a:tc>
                <a:tc>
                  <a:txBody>
                    <a:bodyPr/>
                    <a:lstStyle/>
                    <a:p>
                      <a:pPr marL="0" marR="0" algn="ctr">
                        <a:spcBef>
                          <a:spcPts val="0"/>
                        </a:spcBef>
                        <a:spcAft>
                          <a:spcPts val="0"/>
                        </a:spcAft>
                      </a:pPr>
                      <a:r>
                        <a:rPr lang="en-US" sz="1000" b="1" dirty="0">
                          <a:latin typeface="Arial"/>
                          <a:ea typeface="Times New Roman"/>
                          <a:cs typeface="Times New Roman"/>
                        </a:rPr>
                        <a:t>WDJD</a:t>
                      </a:r>
                      <a:r>
                        <a:rPr lang="en-US" sz="1000" b="1" dirty="0" smtClean="0">
                          <a:latin typeface="Arial"/>
                          <a:ea typeface="Times New Roman"/>
                          <a:cs typeface="Times New Roman"/>
                        </a:rPr>
                        <a:t>?*</a:t>
                      </a:r>
                      <a:endParaRPr lang="en-US" sz="1000" dirty="0">
                        <a:latin typeface="Arial"/>
                        <a:ea typeface="Times New Roman"/>
                        <a:cs typeface="Times New Roman"/>
                      </a:endParaRPr>
                    </a:p>
                  </a:txBody>
                  <a:tcPr marL="38100" marR="38100" marT="9144" marB="9144"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r>
              <a:tr h="152400">
                <a:tc>
                  <a:txBody>
                    <a:bodyPr/>
                    <a:lstStyle/>
                    <a:p>
                      <a:pPr marL="0" marR="0">
                        <a:spcBef>
                          <a:spcPts val="0"/>
                        </a:spcBef>
                        <a:spcAft>
                          <a:spcPts val="0"/>
                        </a:spcAft>
                      </a:pPr>
                      <a:r>
                        <a:rPr lang="en-US" sz="1000" b="1" dirty="0">
                          <a:latin typeface="Arial"/>
                          <a:ea typeface="Times New Roman"/>
                          <a:cs typeface="Times New Roman"/>
                        </a:rPr>
                        <a:t>Family Life</a:t>
                      </a:r>
                      <a:endParaRPr lang="en-US" sz="1000" dirty="0">
                        <a:latin typeface="Arial"/>
                        <a:ea typeface="Times New Roman"/>
                        <a:cs typeface="Times New Roman"/>
                      </a:endParaRPr>
                    </a:p>
                  </a:txBody>
                  <a:tcPr marL="38100" marR="38100" marT="9144" marB="914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marL="0" marR="0">
                        <a:spcBef>
                          <a:spcPts val="0"/>
                        </a:spcBef>
                        <a:spcAft>
                          <a:spcPts val="0"/>
                        </a:spcAft>
                      </a:pPr>
                      <a:endParaRPr lang="en-US" sz="1000" dirty="0">
                        <a:latin typeface="Arial"/>
                        <a:ea typeface="Times New Roman"/>
                        <a:cs typeface="Times New Roman"/>
                      </a:endParaRPr>
                    </a:p>
                  </a:txBody>
                  <a:tcPr marL="38100" marR="38100" marT="9144" marB="914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marL="0" marR="0">
                        <a:spcBef>
                          <a:spcPts val="0"/>
                        </a:spcBef>
                        <a:spcAft>
                          <a:spcPts val="0"/>
                        </a:spcAft>
                      </a:pPr>
                      <a:endParaRPr lang="en-US" sz="1000" dirty="0">
                        <a:latin typeface="Arial"/>
                        <a:ea typeface="Times New Roman"/>
                        <a:cs typeface="Times New Roman"/>
                      </a:endParaRPr>
                    </a:p>
                  </a:txBody>
                  <a:tcPr marL="38100" marR="38100" marT="9144" marB="914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marL="0" marR="0" algn="ctr">
                        <a:spcBef>
                          <a:spcPts val="0"/>
                        </a:spcBef>
                        <a:spcAft>
                          <a:spcPts val="0"/>
                        </a:spcAft>
                      </a:pPr>
                      <a:endParaRPr lang="en-US" sz="1000" dirty="0">
                        <a:latin typeface="Arial"/>
                        <a:ea typeface="Times New Roman"/>
                        <a:cs typeface="Times New Roman"/>
                      </a:endParaRPr>
                    </a:p>
                  </a:txBody>
                  <a:tcPr marL="38100" marR="38100" marT="9144" marB="914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r>
              <a:tr h="304800">
                <a:tc>
                  <a:txBody>
                    <a:bodyPr/>
                    <a:lstStyle/>
                    <a:p>
                      <a:pPr marL="342900" marR="0" lvl="0" indent="-342900" rtl="0">
                        <a:spcBef>
                          <a:spcPts val="0"/>
                        </a:spcBef>
                        <a:spcAft>
                          <a:spcPts val="0"/>
                        </a:spcAft>
                        <a:buFont typeface="Wingdings"/>
                        <a:buNone/>
                        <a:tabLst>
                          <a:tab pos="114300" algn="l"/>
                        </a:tabLst>
                      </a:pPr>
                      <a:r>
                        <a:rPr lang="en-US" sz="1000" b="1" dirty="0">
                          <a:solidFill>
                            <a:srgbClr val="008000"/>
                          </a:solidFill>
                          <a:latin typeface="Arial"/>
                          <a:ea typeface="Times New Roman"/>
                          <a:cs typeface="Times New Roman"/>
                        </a:rPr>
                        <a:t>Marriage &amp; procreation</a:t>
                      </a:r>
                      <a:endParaRPr lang="en-US" sz="1000" dirty="0">
                        <a:latin typeface="Arial"/>
                        <a:ea typeface="Times New Roman"/>
                        <a:cs typeface="Times New Roman"/>
                      </a:endParaRPr>
                    </a:p>
                  </a:txBody>
                  <a:tcPr marL="38100" marR="38100" marT="9144" marB="914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marL="0" marR="0">
                        <a:spcBef>
                          <a:spcPts val="0"/>
                        </a:spcBef>
                        <a:spcAft>
                          <a:spcPts val="0"/>
                        </a:spcAft>
                      </a:pPr>
                      <a:r>
                        <a:rPr lang="en-US" sz="1000">
                          <a:latin typeface="Arial"/>
                          <a:ea typeface="Times New Roman"/>
                          <a:cs typeface="Times New Roman"/>
                        </a:rPr>
                        <a:t>Genesis 1:28</a:t>
                      </a:r>
                    </a:p>
                  </a:txBody>
                  <a:tcPr marL="38100" marR="38100" marT="9144" marB="914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marL="0" marR="0">
                        <a:spcBef>
                          <a:spcPts val="0"/>
                        </a:spcBef>
                        <a:spcAft>
                          <a:spcPts val="0"/>
                        </a:spcAft>
                      </a:pPr>
                      <a:r>
                        <a:rPr lang="en-US" sz="1000" dirty="0">
                          <a:latin typeface="Arial"/>
                          <a:ea typeface="Times New Roman"/>
                          <a:cs typeface="Times New Roman"/>
                        </a:rPr>
                        <a:t>Silent</a:t>
                      </a:r>
                    </a:p>
                  </a:txBody>
                  <a:tcPr marL="38100" marR="38100" marT="9144" marB="914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66"/>
                    </a:solidFill>
                  </a:tcPr>
                </a:tc>
                <a:tc>
                  <a:txBody>
                    <a:bodyPr/>
                    <a:lstStyle/>
                    <a:p>
                      <a:pPr marL="0" marR="0" algn="ctr">
                        <a:spcBef>
                          <a:spcPts val="0"/>
                        </a:spcBef>
                        <a:spcAft>
                          <a:spcPts val="0"/>
                        </a:spcAft>
                      </a:pPr>
                      <a:r>
                        <a:rPr lang="en-US" sz="1000" b="1" dirty="0">
                          <a:solidFill>
                            <a:srgbClr val="FF0000"/>
                          </a:solidFill>
                          <a:latin typeface="Arial"/>
                          <a:ea typeface="Times New Roman"/>
                          <a:cs typeface="Times New Roman"/>
                        </a:rPr>
                        <a:t>Violated</a:t>
                      </a:r>
                      <a:endParaRPr lang="en-US" sz="1000" dirty="0">
                        <a:latin typeface="Arial"/>
                        <a:ea typeface="Times New Roman"/>
                        <a:cs typeface="Times New Roman"/>
                      </a:endParaRPr>
                    </a:p>
                  </a:txBody>
                  <a:tcPr marL="38100" marR="38100" marT="9144" marB="914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r>
              <a:tr h="304800">
                <a:tc>
                  <a:txBody>
                    <a:bodyPr/>
                    <a:lstStyle/>
                    <a:p>
                      <a:pPr marL="342900" marR="0" lvl="0" indent="-342900" rtl="0">
                        <a:spcBef>
                          <a:spcPts val="0"/>
                        </a:spcBef>
                        <a:spcAft>
                          <a:spcPts val="0"/>
                        </a:spcAft>
                        <a:buFont typeface="Wingdings"/>
                        <a:buNone/>
                        <a:tabLst>
                          <a:tab pos="114300" algn="l"/>
                        </a:tabLst>
                      </a:pPr>
                      <a:r>
                        <a:rPr lang="en-US" sz="1000" b="1" dirty="0">
                          <a:solidFill>
                            <a:srgbClr val="008000"/>
                          </a:solidFill>
                          <a:latin typeface="Arial"/>
                          <a:ea typeface="Times New Roman"/>
                          <a:cs typeface="Times New Roman"/>
                        </a:rPr>
                        <a:t>Treatment of parents</a:t>
                      </a:r>
                      <a:endParaRPr lang="en-US" sz="1000" dirty="0">
                        <a:latin typeface="Arial"/>
                        <a:ea typeface="Times New Roman"/>
                        <a:cs typeface="Times New Roman"/>
                      </a:endParaRPr>
                    </a:p>
                  </a:txBody>
                  <a:tcPr marL="38100" marR="38100" marT="9144" marB="914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marL="0" marR="0">
                        <a:spcBef>
                          <a:spcPts val="0"/>
                        </a:spcBef>
                        <a:spcAft>
                          <a:spcPts val="0"/>
                        </a:spcAft>
                      </a:pPr>
                      <a:r>
                        <a:rPr lang="en-US" sz="1000" dirty="0">
                          <a:latin typeface="Arial"/>
                          <a:ea typeface="Times New Roman"/>
                          <a:cs typeface="Times New Roman"/>
                        </a:rPr>
                        <a:t>Exodus 19:3, 20:12, 21:17 [Deuteronomy 5:16]</a:t>
                      </a:r>
                    </a:p>
                  </a:txBody>
                  <a:tcPr marL="38100" marR="38100" marT="9144" marB="914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marL="0" marR="0">
                        <a:spcBef>
                          <a:spcPts val="0"/>
                        </a:spcBef>
                        <a:spcAft>
                          <a:spcPts val="0"/>
                        </a:spcAft>
                      </a:pPr>
                      <a:r>
                        <a:rPr lang="en-US" sz="1000" dirty="0">
                          <a:latin typeface="Arial"/>
                          <a:ea typeface="Times New Roman"/>
                          <a:cs typeface="Times New Roman"/>
                        </a:rPr>
                        <a:t>Matthew 10:34-37, 12:46-50 </a:t>
                      </a:r>
                    </a:p>
                    <a:p>
                      <a:pPr marL="0" marR="0">
                        <a:spcBef>
                          <a:spcPts val="0"/>
                        </a:spcBef>
                        <a:spcAft>
                          <a:spcPts val="0"/>
                        </a:spcAft>
                      </a:pPr>
                      <a:r>
                        <a:rPr lang="en-US" sz="1000" dirty="0">
                          <a:latin typeface="Arial"/>
                          <a:ea typeface="Times New Roman"/>
                          <a:cs typeface="Times New Roman"/>
                        </a:rPr>
                        <a:t>[Luke 2:42-50, 14:26; John 2:3-4]</a:t>
                      </a:r>
                    </a:p>
                  </a:txBody>
                  <a:tcPr marL="38100" marR="38100" marT="9144" marB="914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66"/>
                    </a:solidFill>
                  </a:tcPr>
                </a:tc>
                <a:tc>
                  <a:txBody>
                    <a:bodyPr/>
                    <a:lstStyle/>
                    <a:p>
                      <a:pPr marL="0" marR="0" algn="ctr">
                        <a:spcBef>
                          <a:spcPts val="0"/>
                        </a:spcBef>
                        <a:spcAft>
                          <a:spcPts val="0"/>
                        </a:spcAft>
                      </a:pPr>
                      <a:r>
                        <a:rPr lang="en-US" sz="1000" b="1" dirty="0">
                          <a:solidFill>
                            <a:srgbClr val="FF0000"/>
                          </a:solidFill>
                          <a:latin typeface="Arial"/>
                          <a:ea typeface="Times New Roman"/>
                          <a:cs typeface="Times New Roman"/>
                        </a:rPr>
                        <a:t>Violated</a:t>
                      </a:r>
                      <a:endParaRPr lang="en-US" sz="1000" dirty="0">
                        <a:latin typeface="Arial"/>
                        <a:ea typeface="Times New Roman"/>
                        <a:cs typeface="Times New Roman"/>
                      </a:endParaRPr>
                    </a:p>
                  </a:txBody>
                  <a:tcPr marL="38100" marR="38100" marT="9144" marB="914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r>
              <a:tr h="304800">
                <a:tc>
                  <a:txBody>
                    <a:bodyPr/>
                    <a:lstStyle/>
                    <a:p>
                      <a:pPr marL="342900" marR="0" lvl="0" indent="-342900" rtl="0">
                        <a:spcBef>
                          <a:spcPts val="0"/>
                        </a:spcBef>
                        <a:spcAft>
                          <a:spcPts val="0"/>
                        </a:spcAft>
                        <a:buFont typeface="Wingdings"/>
                        <a:buNone/>
                        <a:tabLst>
                          <a:tab pos="114300" algn="l"/>
                        </a:tabLst>
                      </a:pPr>
                      <a:r>
                        <a:rPr lang="en-US" sz="1000" b="1" dirty="0">
                          <a:solidFill>
                            <a:srgbClr val="008000"/>
                          </a:solidFill>
                          <a:latin typeface="Arial"/>
                          <a:ea typeface="Times New Roman"/>
                          <a:cs typeface="Times New Roman"/>
                        </a:rPr>
                        <a:t>Burying the dead</a:t>
                      </a:r>
                      <a:endParaRPr lang="en-US" sz="1000" dirty="0">
                        <a:latin typeface="Arial"/>
                        <a:ea typeface="Times New Roman"/>
                        <a:cs typeface="Times New Roman"/>
                      </a:endParaRPr>
                    </a:p>
                  </a:txBody>
                  <a:tcPr marL="38100" marR="38100" marT="9144" marB="914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marL="0" marR="0">
                        <a:spcBef>
                          <a:spcPts val="0"/>
                        </a:spcBef>
                        <a:spcAft>
                          <a:spcPts val="0"/>
                        </a:spcAft>
                      </a:pPr>
                      <a:r>
                        <a:rPr lang="en-US" sz="1000">
                          <a:latin typeface="Arial"/>
                          <a:ea typeface="Times New Roman"/>
                          <a:cs typeface="Times New Roman"/>
                        </a:rPr>
                        <a:t>Deuteronomy 21:23</a:t>
                      </a:r>
                    </a:p>
                  </a:txBody>
                  <a:tcPr marL="38100" marR="38100" marT="9144" marB="914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marL="0" marR="0">
                        <a:spcBef>
                          <a:spcPts val="0"/>
                        </a:spcBef>
                        <a:spcAft>
                          <a:spcPts val="0"/>
                        </a:spcAft>
                      </a:pPr>
                      <a:r>
                        <a:rPr lang="en-US" sz="1000" dirty="0">
                          <a:latin typeface="Arial"/>
                          <a:ea typeface="Times New Roman"/>
                          <a:cs typeface="Times New Roman"/>
                        </a:rPr>
                        <a:t>Matthew 8:22 </a:t>
                      </a:r>
                    </a:p>
                    <a:p>
                      <a:pPr marL="0" marR="0">
                        <a:spcBef>
                          <a:spcPts val="0"/>
                        </a:spcBef>
                        <a:spcAft>
                          <a:spcPts val="0"/>
                        </a:spcAft>
                      </a:pPr>
                      <a:r>
                        <a:rPr lang="en-US" sz="1000" dirty="0">
                          <a:latin typeface="Arial"/>
                          <a:ea typeface="Times New Roman"/>
                          <a:cs typeface="Times New Roman"/>
                        </a:rPr>
                        <a:t>[Luke 9:59-60]</a:t>
                      </a:r>
                    </a:p>
                  </a:txBody>
                  <a:tcPr marL="38100" marR="38100" marT="9144" marB="914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66"/>
                    </a:solidFill>
                  </a:tcPr>
                </a:tc>
                <a:tc>
                  <a:txBody>
                    <a:bodyPr/>
                    <a:lstStyle/>
                    <a:p>
                      <a:pPr marL="0" marR="0" algn="ctr">
                        <a:spcBef>
                          <a:spcPts val="0"/>
                        </a:spcBef>
                        <a:spcAft>
                          <a:spcPts val="0"/>
                        </a:spcAft>
                      </a:pPr>
                      <a:r>
                        <a:rPr lang="en-US" sz="1000" b="1" dirty="0">
                          <a:solidFill>
                            <a:srgbClr val="FF0000"/>
                          </a:solidFill>
                          <a:latin typeface="Arial"/>
                          <a:ea typeface="Times New Roman"/>
                          <a:cs typeface="Times New Roman"/>
                        </a:rPr>
                        <a:t>Violated</a:t>
                      </a:r>
                      <a:endParaRPr lang="en-US" sz="1000" dirty="0">
                        <a:latin typeface="Arial"/>
                        <a:ea typeface="Times New Roman"/>
                        <a:cs typeface="Times New Roman"/>
                      </a:endParaRPr>
                    </a:p>
                  </a:txBody>
                  <a:tcPr marL="38100" marR="38100" marT="9144" marB="914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r>
              <a:tr h="152400">
                <a:tc>
                  <a:txBody>
                    <a:bodyPr/>
                    <a:lstStyle/>
                    <a:p>
                      <a:pPr marL="0" marR="0">
                        <a:spcBef>
                          <a:spcPts val="0"/>
                        </a:spcBef>
                        <a:spcAft>
                          <a:spcPts val="0"/>
                        </a:spcAft>
                      </a:pPr>
                      <a:r>
                        <a:rPr lang="en-US" sz="1000" b="1" dirty="0">
                          <a:latin typeface="Arial"/>
                          <a:ea typeface="Times New Roman"/>
                          <a:cs typeface="Times New Roman"/>
                        </a:rPr>
                        <a:t>Love and brotherhood</a:t>
                      </a:r>
                      <a:endParaRPr lang="en-US" sz="1000" dirty="0">
                        <a:latin typeface="Arial"/>
                        <a:ea typeface="Times New Roman"/>
                        <a:cs typeface="Times New Roman"/>
                      </a:endParaRPr>
                    </a:p>
                  </a:txBody>
                  <a:tcPr marL="38100" marR="38100" marT="9144" marB="914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marL="0" marR="0">
                        <a:spcBef>
                          <a:spcPts val="0"/>
                        </a:spcBef>
                        <a:spcAft>
                          <a:spcPts val="0"/>
                        </a:spcAft>
                      </a:pPr>
                      <a:endParaRPr lang="en-US" sz="1000">
                        <a:latin typeface="Arial"/>
                        <a:ea typeface="Times New Roman"/>
                        <a:cs typeface="Times New Roman"/>
                      </a:endParaRPr>
                    </a:p>
                  </a:txBody>
                  <a:tcPr marL="38100" marR="38100" marT="9144" marB="914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marL="0" marR="0">
                        <a:spcBef>
                          <a:spcPts val="0"/>
                        </a:spcBef>
                        <a:spcAft>
                          <a:spcPts val="0"/>
                        </a:spcAft>
                      </a:pPr>
                      <a:r>
                        <a:rPr lang="en-US" sz="1000" dirty="0">
                          <a:latin typeface="Arial"/>
                          <a:ea typeface="Times New Roman"/>
                          <a:cs typeface="Times New Roman"/>
                        </a:rPr>
                        <a:t>[Declaration: Matthew 22:37-40]</a:t>
                      </a:r>
                    </a:p>
                  </a:txBody>
                  <a:tcPr marL="38100" marR="38100" marT="9144" marB="914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marL="0" marR="0" algn="ctr">
                        <a:spcBef>
                          <a:spcPts val="0"/>
                        </a:spcBef>
                        <a:spcAft>
                          <a:spcPts val="0"/>
                        </a:spcAft>
                      </a:pPr>
                      <a:endParaRPr lang="en-US" sz="1000" dirty="0">
                        <a:latin typeface="Arial"/>
                        <a:ea typeface="Times New Roman"/>
                        <a:cs typeface="Times New Roman"/>
                      </a:endParaRPr>
                    </a:p>
                  </a:txBody>
                  <a:tcPr marL="38100" marR="38100" marT="9144" marB="914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r>
              <a:tr h="304800">
                <a:tc>
                  <a:txBody>
                    <a:bodyPr/>
                    <a:lstStyle/>
                    <a:p>
                      <a:pPr marL="342900" marR="0" lvl="0" indent="-342900" rtl="0">
                        <a:spcBef>
                          <a:spcPts val="0"/>
                        </a:spcBef>
                        <a:spcAft>
                          <a:spcPts val="0"/>
                        </a:spcAft>
                        <a:buFont typeface="Wingdings"/>
                        <a:buNone/>
                        <a:tabLst>
                          <a:tab pos="114300" algn="l"/>
                        </a:tabLst>
                      </a:pPr>
                      <a:r>
                        <a:rPr lang="en-US" sz="1000" b="1" dirty="0">
                          <a:solidFill>
                            <a:srgbClr val="008000"/>
                          </a:solidFill>
                          <a:latin typeface="Arial"/>
                          <a:ea typeface="Times New Roman"/>
                          <a:cs typeface="Times New Roman"/>
                        </a:rPr>
                        <a:t>Treatment of Gentiles</a:t>
                      </a:r>
                      <a:endParaRPr lang="en-US" sz="1000" dirty="0">
                        <a:latin typeface="Arial"/>
                        <a:ea typeface="Times New Roman"/>
                        <a:cs typeface="Times New Roman"/>
                      </a:endParaRPr>
                    </a:p>
                  </a:txBody>
                  <a:tcPr marL="38100" marR="38100" marT="9144" marB="914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marL="0" marR="0">
                        <a:spcBef>
                          <a:spcPts val="0"/>
                        </a:spcBef>
                        <a:spcAft>
                          <a:spcPts val="0"/>
                        </a:spcAft>
                      </a:pPr>
                      <a:r>
                        <a:rPr lang="en-US" sz="1000" dirty="0">
                          <a:latin typeface="Arial"/>
                          <a:ea typeface="Times New Roman"/>
                          <a:cs typeface="Times New Roman"/>
                        </a:rPr>
                        <a:t>Exodus 22:20; Deut 10:19</a:t>
                      </a:r>
                    </a:p>
                  </a:txBody>
                  <a:tcPr marL="38100" marR="38100" marT="9144" marB="914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marL="0" marR="0">
                        <a:spcBef>
                          <a:spcPts val="0"/>
                        </a:spcBef>
                        <a:spcAft>
                          <a:spcPts val="0"/>
                        </a:spcAft>
                      </a:pPr>
                      <a:r>
                        <a:rPr lang="en-US" sz="1000" dirty="0">
                          <a:latin typeface="Arial"/>
                          <a:ea typeface="Times New Roman"/>
                          <a:cs typeface="Times New Roman"/>
                        </a:rPr>
                        <a:t>Matthew 15:22-27</a:t>
                      </a:r>
                    </a:p>
                  </a:txBody>
                  <a:tcPr marL="38100" marR="38100" marT="9144" marB="914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66"/>
                    </a:solidFill>
                  </a:tcPr>
                </a:tc>
                <a:tc>
                  <a:txBody>
                    <a:bodyPr/>
                    <a:lstStyle/>
                    <a:p>
                      <a:pPr marL="0" marR="0" algn="ctr">
                        <a:spcBef>
                          <a:spcPts val="0"/>
                        </a:spcBef>
                        <a:spcAft>
                          <a:spcPts val="0"/>
                        </a:spcAft>
                      </a:pPr>
                      <a:r>
                        <a:rPr lang="en-US" sz="1000" b="1" dirty="0">
                          <a:solidFill>
                            <a:srgbClr val="FF0000"/>
                          </a:solidFill>
                          <a:latin typeface="Arial"/>
                          <a:ea typeface="Times New Roman"/>
                          <a:cs typeface="Times New Roman"/>
                        </a:rPr>
                        <a:t>Violated</a:t>
                      </a:r>
                      <a:endParaRPr lang="en-US" sz="1000" dirty="0">
                        <a:latin typeface="Arial"/>
                        <a:ea typeface="Times New Roman"/>
                        <a:cs typeface="Times New Roman"/>
                      </a:endParaRPr>
                    </a:p>
                  </a:txBody>
                  <a:tcPr marL="38100" marR="38100" marT="9144" marB="914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r>
              <a:tr h="152400">
                <a:tc>
                  <a:txBody>
                    <a:bodyPr/>
                    <a:lstStyle/>
                    <a:p>
                      <a:pPr marL="342900" marR="0" lvl="0" indent="-342900" rtl="0">
                        <a:spcBef>
                          <a:spcPts val="0"/>
                        </a:spcBef>
                        <a:spcAft>
                          <a:spcPts val="0"/>
                        </a:spcAft>
                        <a:buFont typeface="Wingdings"/>
                        <a:buNone/>
                        <a:tabLst>
                          <a:tab pos="114300" algn="l"/>
                        </a:tabLst>
                      </a:pPr>
                      <a:r>
                        <a:rPr lang="en-US" sz="1000" b="1" dirty="0">
                          <a:solidFill>
                            <a:srgbClr val="008000"/>
                          </a:solidFill>
                          <a:latin typeface="Arial"/>
                          <a:ea typeface="Times New Roman"/>
                          <a:cs typeface="Times New Roman"/>
                        </a:rPr>
                        <a:t>Treatment of Jews</a:t>
                      </a:r>
                      <a:endParaRPr lang="en-US" sz="1000" dirty="0">
                        <a:latin typeface="Arial"/>
                        <a:ea typeface="Times New Roman"/>
                        <a:cs typeface="Times New Roman"/>
                      </a:endParaRPr>
                    </a:p>
                  </a:txBody>
                  <a:tcPr marL="38100" marR="38100" marT="9144" marB="914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marL="0" marR="0">
                        <a:spcBef>
                          <a:spcPts val="0"/>
                        </a:spcBef>
                        <a:spcAft>
                          <a:spcPts val="0"/>
                        </a:spcAft>
                      </a:pPr>
                      <a:r>
                        <a:rPr lang="en-US" sz="1000">
                          <a:latin typeface="Arial"/>
                          <a:ea typeface="Times New Roman"/>
                          <a:cs typeface="Times New Roman"/>
                        </a:rPr>
                        <a:t>Leviticus 19:17-18</a:t>
                      </a:r>
                    </a:p>
                  </a:txBody>
                  <a:tcPr marL="38100" marR="38100" marT="9144" marB="914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marL="0" marR="0">
                        <a:spcBef>
                          <a:spcPts val="0"/>
                        </a:spcBef>
                        <a:spcAft>
                          <a:spcPts val="0"/>
                        </a:spcAft>
                      </a:pPr>
                      <a:r>
                        <a:rPr lang="en-US" sz="1000" dirty="0">
                          <a:latin typeface="Arial"/>
                          <a:ea typeface="Times New Roman"/>
                          <a:cs typeface="Times New Roman"/>
                        </a:rPr>
                        <a:t>Matthew 6:2,5, 23:13-33</a:t>
                      </a:r>
                    </a:p>
                  </a:txBody>
                  <a:tcPr marL="38100" marR="38100" marT="9144" marB="914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66"/>
                    </a:solidFill>
                  </a:tcPr>
                </a:tc>
                <a:tc>
                  <a:txBody>
                    <a:bodyPr/>
                    <a:lstStyle/>
                    <a:p>
                      <a:pPr marL="0" marR="0" algn="ctr">
                        <a:spcBef>
                          <a:spcPts val="0"/>
                        </a:spcBef>
                        <a:spcAft>
                          <a:spcPts val="0"/>
                        </a:spcAft>
                      </a:pPr>
                      <a:r>
                        <a:rPr lang="en-US" sz="1000" b="1" dirty="0">
                          <a:solidFill>
                            <a:srgbClr val="FF0000"/>
                          </a:solidFill>
                          <a:latin typeface="Arial"/>
                          <a:ea typeface="Times New Roman"/>
                          <a:cs typeface="Times New Roman"/>
                        </a:rPr>
                        <a:t>Violated</a:t>
                      </a:r>
                      <a:endParaRPr lang="en-US" sz="1000" dirty="0">
                        <a:latin typeface="Arial"/>
                        <a:ea typeface="Times New Roman"/>
                        <a:cs typeface="Times New Roman"/>
                      </a:endParaRPr>
                    </a:p>
                  </a:txBody>
                  <a:tcPr marL="38100" marR="38100" marT="9144" marB="914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r>
              <a:tr h="152400">
                <a:tc>
                  <a:txBody>
                    <a:bodyPr/>
                    <a:lstStyle/>
                    <a:p>
                      <a:pPr marL="0" marR="0">
                        <a:spcBef>
                          <a:spcPts val="0"/>
                        </a:spcBef>
                        <a:spcAft>
                          <a:spcPts val="0"/>
                        </a:spcAft>
                      </a:pPr>
                      <a:r>
                        <a:rPr lang="en-US" sz="1000" b="1">
                          <a:latin typeface="Arial"/>
                          <a:ea typeface="Times New Roman"/>
                          <a:cs typeface="Times New Roman"/>
                        </a:rPr>
                        <a:t>Unchangeable Torah</a:t>
                      </a:r>
                      <a:endParaRPr lang="en-US" sz="1000">
                        <a:latin typeface="Arial"/>
                        <a:ea typeface="Times New Roman"/>
                        <a:cs typeface="Times New Roman"/>
                      </a:endParaRPr>
                    </a:p>
                  </a:txBody>
                  <a:tcPr marL="38100" marR="38100" marT="9144" marB="914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marL="0" marR="0">
                        <a:spcBef>
                          <a:spcPts val="0"/>
                        </a:spcBef>
                        <a:spcAft>
                          <a:spcPts val="0"/>
                        </a:spcAft>
                      </a:pPr>
                      <a:r>
                        <a:rPr lang="en-US" sz="1000">
                          <a:latin typeface="Arial"/>
                          <a:ea typeface="Times New Roman"/>
                          <a:cs typeface="Times New Roman"/>
                        </a:rPr>
                        <a:t>{Deuteronomy 13:1 [4:2]}</a:t>
                      </a:r>
                    </a:p>
                  </a:txBody>
                  <a:tcPr marL="38100" marR="38100" marT="9144" marB="914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marL="0" marR="0">
                        <a:spcBef>
                          <a:spcPts val="0"/>
                        </a:spcBef>
                        <a:spcAft>
                          <a:spcPts val="0"/>
                        </a:spcAft>
                      </a:pPr>
                      <a:r>
                        <a:rPr lang="en-US" sz="1000" dirty="0">
                          <a:latin typeface="Arial"/>
                          <a:ea typeface="Times New Roman"/>
                          <a:cs typeface="Times New Roman"/>
                        </a:rPr>
                        <a:t>{Declaration: Matthew 5:17-19}</a:t>
                      </a:r>
                    </a:p>
                  </a:txBody>
                  <a:tcPr marL="38100" marR="38100" marT="9144" marB="914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marL="0" marR="0" algn="ctr">
                        <a:spcBef>
                          <a:spcPts val="0"/>
                        </a:spcBef>
                        <a:spcAft>
                          <a:spcPts val="0"/>
                        </a:spcAft>
                      </a:pPr>
                      <a:endParaRPr lang="en-US" sz="1000" dirty="0">
                        <a:latin typeface="Arial"/>
                        <a:ea typeface="Times New Roman"/>
                        <a:cs typeface="Times New Roman"/>
                      </a:endParaRPr>
                    </a:p>
                  </a:txBody>
                  <a:tcPr marL="38100" marR="38100" marT="9144" marB="914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r>
              <a:tr h="152400">
                <a:tc>
                  <a:txBody>
                    <a:bodyPr/>
                    <a:lstStyle/>
                    <a:p>
                      <a:pPr marL="342900" marR="0" lvl="0" indent="-342900" rtl="0">
                        <a:spcBef>
                          <a:spcPts val="0"/>
                        </a:spcBef>
                        <a:spcAft>
                          <a:spcPts val="0"/>
                        </a:spcAft>
                        <a:buFont typeface="Wingdings"/>
                        <a:buNone/>
                        <a:tabLst>
                          <a:tab pos="114300" algn="l"/>
                        </a:tabLst>
                      </a:pPr>
                      <a:r>
                        <a:rPr lang="en-US" sz="1000" b="1" dirty="0">
                          <a:solidFill>
                            <a:srgbClr val="008000"/>
                          </a:solidFill>
                          <a:latin typeface="Arial"/>
                          <a:ea typeface="Times New Roman"/>
                          <a:cs typeface="Times New Roman"/>
                        </a:rPr>
                        <a:t>Dietary laws</a:t>
                      </a:r>
                      <a:endParaRPr lang="en-US" sz="1000" dirty="0">
                        <a:latin typeface="Arial"/>
                        <a:ea typeface="Times New Roman"/>
                        <a:cs typeface="Times New Roman"/>
                      </a:endParaRPr>
                    </a:p>
                  </a:txBody>
                  <a:tcPr marL="38100" marR="38100" marT="9144" marB="914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marL="0" marR="0">
                        <a:spcBef>
                          <a:spcPts val="0"/>
                        </a:spcBef>
                        <a:spcAft>
                          <a:spcPts val="0"/>
                        </a:spcAft>
                      </a:pPr>
                      <a:r>
                        <a:rPr lang="en-US" sz="1000" dirty="0">
                          <a:latin typeface="Arial"/>
                          <a:ea typeface="Times New Roman"/>
                          <a:cs typeface="Times New Roman"/>
                        </a:rPr>
                        <a:t>Leviticus 11</a:t>
                      </a:r>
                    </a:p>
                  </a:txBody>
                  <a:tcPr marL="38100" marR="38100" marT="9144" marB="914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marL="0" marR="0">
                        <a:spcBef>
                          <a:spcPts val="0"/>
                        </a:spcBef>
                        <a:spcAft>
                          <a:spcPts val="0"/>
                        </a:spcAft>
                      </a:pPr>
                      <a:r>
                        <a:rPr lang="en-US" sz="1000" dirty="0">
                          <a:latin typeface="Arial"/>
                          <a:ea typeface="Times New Roman"/>
                          <a:cs typeface="Times New Roman"/>
                        </a:rPr>
                        <a:t>Matthew 15:10-11,16-20</a:t>
                      </a:r>
                    </a:p>
                  </a:txBody>
                  <a:tcPr marL="38100" marR="38100" marT="9144" marB="914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66"/>
                    </a:solidFill>
                  </a:tcPr>
                </a:tc>
                <a:tc>
                  <a:txBody>
                    <a:bodyPr/>
                    <a:lstStyle/>
                    <a:p>
                      <a:pPr marL="0" marR="0" algn="ctr">
                        <a:spcBef>
                          <a:spcPts val="0"/>
                        </a:spcBef>
                        <a:spcAft>
                          <a:spcPts val="0"/>
                        </a:spcAft>
                      </a:pPr>
                      <a:r>
                        <a:rPr lang="en-US" sz="1000" b="1" dirty="0" smtClean="0">
                          <a:solidFill>
                            <a:srgbClr val="FF0000"/>
                          </a:solidFill>
                          <a:latin typeface="Arial"/>
                          <a:ea typeface="Times New Roman"/>
                          <a:cs typeface="Times New Roman"/>
                        </a:rPr>
                        <a:t>Changed &amp; Violated</a:t>
                      </a:r>
                      <a:endParaRPr lang="en-US" sz="1000" dirty="0">
                        <a:latin typeface="Arial"/>
                        <a:ea typeface="Times New Roman"/>
                        <a:cs typeface="Times New Roman"/>
                      </a:endParaRPr>
                    </a:p>
                  </a:txBody>
                  <a:tcPr marL="38100" marR="38100" marT="9144" marB="914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r>
              <a:tr h="304800">
                <a:tc>
                  <a:txBody>
                    <a:bodyPr/>
                    <a:lstStyle/>
                    <a:p>
                      <a:pPr marL="342900" marR="0" lvl="0" indent="-342900" rtl="0">
                        <a:spcBef>
                          <a:spcPts val="0"/>
                        </a:spcBef>
                        <a:spcAft>
                          <a:spcPts val="0"/>
                        </a:spcAft>
                        <a:buFont typeface="Wingdings"/>
                        <a:buNone/>
                        <a:tabLst>
                          <a:tab pos="114300" algn="l"/>
                        </a:tabLst>
                      </a:pPr>
                      <a:r>
                        <a:rPr lang="en-US" sz="1000" b="1" dirty="0">
                          <a:solidFill>
                            <a:srgbClr val="008000"/>
                          </a:solidFill>
                          <a:latin typeface="Arial"/>
                          <a:ea typeface="Times New Roman"/>
                          <a:cs typeface="Times New Roman"/>
                        </a:rPr>
                        <a:t>Divorce</a:t>
                      </a:r>
                      <a:endParaRPr lang="en-US" sz="1000" dirty="0">
                        <a:latin typeface="Arial"/>
                        <a:ea typeface="Times New Roman"/>
                        <a:cs typeface="Times New Roman"/>
                      </a:endParaRPr>
                    </a:p>
                  </a:txBody>
                  <a:tcPr marL="38100" marR="38100" marT="9144" marB="914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marL="0" marR="0">
                        <a:spcBef>
                          <a:spcPts val="0"/>
                        </a:spcBef>
                        <a:spcAft>
                          <a:spcPts val="0"/>
                        </a:spcAft>
                      </a:pPr>
                      <a:r>
                        <a:rPr lang="en-US" sz="1000" dirty="0">
                          <a:latin typeface="Arial"/>
                          <a:ea typeface="Times New Roman"/>
                          <a:cs typeface="Times New Roman"/>
                        </a:rPr>
                        <a:t>Deuteronomy 24:1-2</a:t>
                      </a:r>
                    </a:p>
                  </a:txBody>
                  <a:tcPr marL="38100" marR="38100" marT="9144" marB="914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marL="0" marR="0">
                        <a:spcBef>
                          <a:spcPts val="0"/>
                        </a:spcBef>
                        <a:spcAft>
                          <a:spcPts val="0"/>
                        </a:spcAft>
                      </a:pPr>
                      <a:r>
                        <a:rPr lang="en-US" sz="1000" dirty="0">
                          <a:latin typeface="Arial"/>
                          <a:ea typeface="Times New Roman"/>
                          <a:cs typeface="Times New Roman"/>
                        </a:rPr>
                        <a:t>Matthew 5:31-32, 19:9 </a:t>
                      </a:r>
                    </a:p>
                    <a:p>
                      <a:pPr marL="0" marR="0">
                        <a:spcBef>
                          <a:spcPts val="0"/>
                        </a:spcBef>
                        <a:spcAft>
                          <a:spcPts val="0"/>
                        </a:spcAft>
                      </a:pPr>
                      <a:r>
                        <a:rPr lang="en-US" sz="1000" dirty="0">
                          <a:latin typeface="Arial"/>
                          <a:ea typeface="Times New Roman"/>
                          <a:cs typeface="Times New Roman"/>
                        </a:rPr>
                        <a:t>[Luke 16:18]</a:t>
                      </a:r>
                    </a:p>
                  </a:txBody>
                  <a:tcPr marL="38100" marR="38100" marT="9144" marB="914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66"/>
                    </a:solidFill>
                  </a:tcPr>
                </a:tc>
                <a:tc>
                  <a:txBody>
                    <a:bodyPr/>
                    <a:lstStyle/>
                    <a:p>
                      <a:pPr marL="0" marR="0" algn="ctr">
                        <a:spcBef>
                          <a:spcPts val="0"/>
                        </a:spcBef>
                        <a:spcAft>
                          <a:spcPts val="0"/>
                        </a:spcAft>
                      </a:pPr>
                      <a:r>
                        <a:rPr lang="en-US" sz="1000" b="1" dirty="0" smtClean="0">
                          <a:solidFill>
                            <a:srgbClr val="FF0000"/>
                          </a:solidFill>
                          <a:latin typeface="Arial"/>
                          <a:ea typeface="Times New Roman"/>
                          <a:cs typeface="Times New Roman"/>
                        </a:rPr>
                        <a:t>Changed &amp; Violated</a:t>
                      </a:r>
                      <a:endParaRPr lang="en-US" sz="1000" dirty="0">
                        <a:latin typeface="Arial"/>
                        <a:ea typeface="Times New Roman"/>
                        <a:cs typeface="Times New Roman"/>
                      </a:endParaRPr>
                    </a:p>
                  </a:txBody>
                  <a:tcPr marL="38100" marR="38100" marT="9144" marB="914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1"/>
          <p:cNvSpPr>
            <a:spLocks noGrp="1"/>
          </p:cNvSpPr>
          <p:nvPr>
            <p:ph type="dt" sz="quarter" idx="10"/>
          </p:nvPr>
        </p:nvSpPr>
        <p:spPr>
          <a:noFill/>
        </p:spPr>
        <p:txBody>
          <a:bodyPr/>
          <a:lstStyle/>
          <a:p>
            <a:r>
              <a:rPr lang="en-US" smtClean="0"/>
              <a:t>October 28, 2015</a:t>
            </a:r>
            <a:endParaRPr lang="en-US" dirty="0" smtClean="0"/>
          </a:p>
        </p:txBody>
      </p:sp>
      <p:sp>
        <p:nvSpPr>
          <p:cNvPr id="1028" name="Footer Placeholder 2"/>
          <p:cNvSpPr>
            <a:spLocks noGrp="1"/>
          </p:cNvSpPr>
          <p:nvPr>
            <p:ph type="ftr" sz="quarter" idx="11"/>
          </p:nvPr>
        </p:nvSpPr>
        <p:spPr>
          <a:noFill/>
        </p:spPr>
        <p:txBody>
          <a:bodyPr/>
          <a:lstStyle/>
          <a:p>
            <a:r>
              <a:rPr lang="en-US" smtClean="0"/>
              <a:t>Sinless Jesus?</a:t>
            </a:r>
            <a:endParaRPr lang="en-US" dirty="0" smtClean="0"/>
          </a:p>
        </p:txBody>
      </p:sp>
      <p:sp>
        <p:nvSpPr>
          <p:cNvPr id="1029" name="Slide Number Placeholder 3"/>
          <p:cNvSpPr>
            <a:spLocks noGrp="1"/>
          </p:cNvSpPr>
          <p:nvPr>
            <p:ph type="sldNum" sz="quarter" idx="12"/>
          </p:nvPr>
        </p:nvSpPr>
        <p:spPr>
          <a:noFill/>
        </p:spPr>
        <p:txBody>
          <a:bodyPr/>
          <a:lstStyle/>
          <a:p>
            <a:r>
              <a:rPr lang="en-US" dirty="0" smtClean="0"/>
              <a:t> </a:t>
            </a:r>
            <a:r>
              <a:rPr lang="en-US" b="0" dirty="0" smtClean="0"/>
              <a:t>Page </a:t>
            </a:r>
            <a:fld id="{1DC0C7AA-6736-40C8-81A8-3B7EBF4CECCA}" type="slidenum">
              <a:rPr lang="en-US" b="0" smtClean="0"/>
              <a:pPr/>
              <a:t>2</a:t>
            </a:fld>
            <a:r>
              <a:rPr lang="en-US" b="0" dirty="0" smtClean="0"/>
              <a:t> of 12</a:t>
            </a:r>
            <a:endParaRPr lang="en-US" dirty="0" smtClean="0"/>
          </a:p>
        </p:txBody>
      </p:sp>
      <p:sp>
        <p:nvSpPr>
          <p:cNvPr id="1030" name="Text Box 2"/>
          <p:cNvSpPr txBox="1">
            <a:spLocks noChangeArrowheads="1"/>
          </p:cNvSpPr>
          <p:nvPr/>
        </p:nvSpPr>
        <p:spPr bwMode="auto">
          <a:xfrm>
            <a:off x="533399" y="1028584"/>
            <a:ext cx="8001001" cy="4816703"/>
          </a:xfrm>
          <a:prstGeom prst="rect">
            <a:avLst/>
          </a:prstGeom>
          <a:solidFill>
            <a:srgbClr val="CCFFCC"/>
          </a:solidFill>
          <a:ln w="9525">
            <a:solidFill>
              <a:schemeClr val="tx1"/>
            </a:solidFill>
            <a:miter lim="800000"/>
            <a:headEnd/>
            <a:tailEnd/>
          </a:ln>
        </p:spPr>
        <p:txBody>
          <a:bodyPr wrap="square" anchor="ctr">
            <a:spAutoFit/>
          </a:bodyPr>
          <a:lstStyle/>
          <a:p>
            <a:pPr algn="ctr"/>
            <a:r>
              <a:rPr lang="en-US" sz="2000" u="sng" dirty="0" smtClean="0">
                <a:latin typeface="Arial" pitchFamily="34" charset="0"/>
                <a:cs typeface="Arial" pitchFamily="34" charset="0"/>
              </a:rPr>
              <a:t>Introduction</a:t>
            </a:r>
          </a:p>
          <a:p>
            <a:pPr>
              <a:spcBef>
                <a:spcPts val="600"/>
              </a:spcBef>
            </a:pPr>
            <a:r>
              <a:rPr lang="en-US" sz="1600" dirty="0" smtClean="0">
                <a:latin typeface="Arial" pitchFamily="34" charset="0"/>
                <a:cs typeface="Arial" pitchFamily="34" charset="0"/>
              </a:rPr>
              <a:t>The laws of sacrifice in the Torah specify that an animal brought as a sacrificial offering had to be free of any blemish or defect.  This Biblical requirement was “adopted” by Christian theology and transformed into one of the linchpins of Christianity, the doctrine of a “sinless Jesus”, equating the death of Jesus on the cross with a sacrificial offering on the altar in the Temple that was brought for the purpose of atonement.  Accordingly, those who accept Jesus as lord and savior are automatically “cleansed” of their sins by his blood.</a:t>
            </a:r>
          </a:p>
          <a:p>
            <a:pPr>
              <a:spcBef>
                <a:spcPts val="600"/>
              </a:spcBef>
            </a:pPr>
            <a:r>
              <a:rPr lang="en-US" sz="1600" dirty="0" smtClean="0">
                <a:latin typeface="Arial" pitchFamily="34" charset="0"/>
                <a:cs typeface="Arial" pitchFamily="34" charset="0"/>
              </a:rPr>
              <a:t>Christian missionaries use this claim in their efforts to convince Jews that, since the Levitical sacrificial system ended with the destruction of the Second Temple in 70 C.E., Jews have no way to obtain the remission of their sins except through the shed blood of Jesus.</a:t>
            </a:r>
          </a:p>
          <a:p>
            <a:pPr>
              <a:spcBef>
                <a:spcPts val="600"/>
              </a:spcBef>
            </a:pPr>
            <a:r>
              <a:rPr lang="en-US" sz="1600" dirty="0" smtClean="0">
                <a:latin typeface="Arial" pitchFamily="34" charset="0"/>
                <a:cs typeface="Arial" pitchFamily="34" charset="0"/>
              </a:rPr>
              <a:t>In this lesson we address the question:  “</a:t>
            </a:r>
            <a:r>
              <a:rPr lang="en-US" sz="1600" i="1" dirty="0" smtClean="0">
                <a:latin typeface="Arial" pitchFamily="34" charset="0"/>
                <a:cs typeface="Arial" pitchFamily="34" charset="0"/>
              </a:rPr>
              <a:t>Was Jesus sinless?</a:t>
            </a:r>
            <a:r>
              <a:rPr lang="en-US" sz="1600" dirty="0" smtClean="0">
                <a:latin typeface="Arial" pitchFamily="34" charset="0"/>
                <a:cs typeface="Arial" pitchFamily="34" charset="0"/>
              </a:rPr>
              <a:t>” by using a sample of cases selected from the Gospel of Matthew (there are many others throughout the four Gospels).  These accounts, which describe behaviors and actions of Jesus, are contrasted against precepts in the Mosaic Law (Torah), “the Law”, which was in force during the lifetime of Jesus and for decades after his death, to determine if they are consistent with, or are violations of, the Torah.</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1"/>
          <p:cNvSpPr>
            <a:spLocks noGrp="1"/>
          </p:cNvSpPr>
          <p:nvPr>
            <p:ph type="dt" sz="quarter" idx="10"/>
          </p:nvPr>
        </p:nvSpPr>
        <p:spPr>
          <a:noFill/>
        </p:spPr>
        <p:txBody>
          <a:bodyPr/>
          <a:lstStyle/>
          <a:p>
            <a:r>
              <a:rPr lang="en-US" smtClean="0"/>
              <a:t>October 28, 2015</a:t>
            </a:r>
          </a:p>
        </p:txBody>
      </p:sp>
      <p:sp>
        <p:nvSpPr>
          <p:cNvPr id="19459" name="Footer Placeholder 2"/>
          <p:cNvSpPr>
            <a:spLocks noGrp="1"/>
          </p:cNvSpPr>
          <p:nvPr>
            <p:ph type="ftr" sz="quarter" idx="11"/>
          </p:nvPr>
        </p:nvSpPr>
        <p:spPr>
          <a:noFill/>
        </p:spPr>
        <p:txBody>
          <a:bodyPr/>
          <a:lstStyle/>
          <a:p>
            <a:r>
              <a:rPr lang="en-US" smtClean="0"/>
              <a:t>Sinless Jesus?</a:t>
            </a:r>
          </a:p>
        </p:txBody>
      </p:sp>
      <p:sp>
        <p:nvSpPr>
          <p:cNvPr id="19460" name="Slide Number Placeholder 3"/>
          <p:cNvSpPr>
            <a:spLocks noGrp="1"/>
          </p:cNvSpPr>
          <p:nvPr>
            <p:ph type="sldNum" sz="quarter" idx="12"/>
          </p:nvPr>
        </p:nvSpPr>
        <p:spPr>
          <a:noFill/>
        </p:spPr>
        <p:txBody>
          <a:bodyPr/>
          <a:lstStyle/>
          <a:p>
            <a:r>
              <a:rPr lang="en-US" dirty="0" smtClean="0"/>
              <a:t> </a:t>
            </a:r>
            <a:r>
              <a:rPr lang="en-US" b="0" dirty="0" smtClean="0"/>
              <a:t>Page </a:t>
            </a:r>
            <a:fld id="{53969604-475D-404B-AA97-0F80578E9C09}" type="slidenum">
              <a:rPr lang="en-US" b="0" smtClean="0"/>
              <a:pPr/>
              <a:t>3</a:t>
            </a:fld>
            <a:r>
              <a:rPr lang="en-US" b="0" dirty="0" smtClean="0"/>
              <a:t> of 12</a:t>
            </a:r>
            <a:endParaRPr lang="en-US" dirty="0" smtClean="0"/>
          </a:p>
        </p:txBody>
      </p:sp>
      <p:sp>
        <p:nvSpPr>
          <p:cNvPr id="19461" name="Text Box 2"/>
          <p:cNvSpPr txBox="1">
            <a:spLocks noChangeArrowheads="1"/>
          </p:cNvSpPr>
          <p:nvPr/>
        </p:nvSpPr>
        <p:spPr bwMode="auto">
          <a:xfrm>
            <a:off x="609601" y="836228"/>
            <a:ext cx="7924800" cy="5201424"/>
          </a:xfrm>
          <a:prstGeom prst="rect">
            <a:avLst/>
          </a:prstGeom>
          <a:solidFill>
            <a:srgbClr val="CCFFCC"/>
          </a:solidFill>
          <a:ln w="9525">
            <a:solidFill>
              <a:schemeClr val="tx1"/>
            </a:solidFill>
            <a:miter lim="800000"/>
            <a:headEnd/>
            <a:tailEnd/>
          </a:ln>
        </p:spPr>
        <p:txBody>
          <a:bodyPr wrap="square" anchor="ctr">
            <a:spAutoFit/>
          </a:bodyPr>
          <a:lstStyle/>
          <a:p>
            <a:pPr algn="ctr"/>
            <a:r>
              <a:rPr lang="en-US" u="sng" dirty="0" smtClean="0"/>
              <a:t>Genesis of the Perfect Sacrifice &amp; the Sinless Jesus</a:t>
            </a:r>
            <a:endParaRPr lang="en-US" dirty="0" smtClean="0"/>
          </a:p>
          <a:p>
            <a:pPr>
              <a:spcBef>
                <a:spcPts val="1200"/>
              </a:spcBef>
            </a:pPr>
            <a:r>
              <a:rPr lang="en-US" sz="1400" dirty="0" smtClean="0"/>
              <a:t>To the Christian believer, the sacrificial death of Jesus on the cross was part of the heavenly Father's plan, from the outset, to redeem mankind (John 3:16).  It was only through Jesus, the perfect sacrificial offering of the future, that the stain of sin left on humankind from the act of disobedience by Adam and Eve in the Garden of Eden (the "Fall of Man") would be removed, not by a person’s own actions.</a:t>
            </a:r>
          </a:p>
          <a:p>
            <a:pPr>
              <a:spcBef>
                <a:spcPts val="600"/>
              </a:spcBef>
              <a:spcAft>
                <a:spcPts val="300"/>
              </a:spcAft>
            </a:pPr>
            <a:r>
              <a:rPr lang="en-US" sz="1400" dirty="0" smtClean="0"/>
              <a:t>How did this “perfect sacrifice” come into existence?  The New Testament has Jesus being born from the impregnation by the Holy Spirit of a virgin, Mary, who remained a virgin throughout the full term of her pregnancy.  Mary gave birth to a child that was not blemished by the stain of the "Original Sin", since he was conceived of God and not through an ordinary act of procreation by two sinful mortals.  Moreover, Jesus allegedly remained sinless his entire life, since he is said to have perfectly kept </a:t>
            </a:r>
            <a:r>
              <a:rPr lang="en-US" sz="1400" u="sng" dirty="0" smtClean="0"/>
              <a:t>all the commandments</a:t>
            </a:r>
            <a:r>
              <a:rPr lang="en-US" sz="1400" dirty="0" smtClean="0"/>
              <a:t> and, therefore, fulfilled the entirety of the Torah's precepts:</a:t>
            </a:r>
          </a:p>
          <a:p>
            <a:endParaRPr lang="en-US" sz="1400" dirty="0" smtClean="0"/>
          </a:p>
          <a:p>
            <a:endParaRPr lang="en-US" sz="1400" dirty="0" smtClean="0"/>
          </a:p>
          <a:p>
            <a:endParaRPr lang="en-US" sz="1400" dirty="0" smtClean="0"/>
          </a:p>
          <a:p>
            <a:pPr>
              <a:spcBef>
                <a:spcPts val="600"/>
              </a:spcBef>
            </a:pPr>
            <a:r>
              <a:rPr lang="en-US" sz="1400" dirty="0" smtClean="0"/>
              <a:t>This claim, by the way, is patently </a:t>
            </a:r>
            <a:r>
              <a:rPr lang="en-US" sz="1400" u="sng" dirty="0" smtClean="0"/>
              <a:t>impossible</a:t>
            </a:r>
            <a:r>
              <a:rPr lang="en-US" sz="1400" dirty="0" smtClean="0"/>
              <a:t> to accomplish by any one person.  The Written Torah contains 613 precepts that pertain to different groups of people.  For example, some precepts apply only to males (e.g., circumcision), others only to females (e.g., feminine hygiene); some apply only to Aaronic Priests (e.g., permitted marriages), others to landowners in Israel (e.g., rotating the crops and sabbatical years), etc.  Therefore, anyone who claims to have fulfilled the Mosaic Law in its entirety is either ignorant or a liar.</a:t>
            </a:r>
          </a:p>
        </p:txBody>
      </p:sp>
      <p:graphicFrame>
        <p:nvGraphicFramePr>
          <p:cNvPr id="4099" name="Object 3"/>
          <p:cNvGraphicFramePr>
            <a:graphicFrameLocks noChangeAspect="1"/>
          </p:cNvGraphicFramePr>
          <p:nvPr/>
        </p:nvGraphicFramePr>
        <p:xfrm>
          <a:off x="762000" y="3962400"/>
          <a:ext cx="7558087" cy="685800"/>
        </p:xfrm>
        <a:graphic>
          <a:graphicData uri="http://schemas.openxmlformats.org/presentationml/2006/ole">
            <p:oleObj spid="_x0000_s4099" name="Document" r:id="rId4" imgW="7843973" imgH="602684" progId="Word.Document.12">
              <p:embed/>
            </p:oleObj>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1"/>
          <p:cNvSpPr>
            <a:spLocks noGrp="1"/>
          </p:cNvSpPr>
          <p:nvPr>
            <p:ph type="dt" sz="quarter" idx="10"/>
          </p:nvPr>
        </p:nvSpPr>
        <p:spPr>
          <a:noFill/>
        </p:spPr>
        <p:txBody>
          <a:bodyPr/>
          <a:lstStyle/>
          <a:p>
            <a:r>
              <a:rPr lang="en-US" smtClean="0"/>
              <a:t>October 28, 2015</a:t>
            </a:r>
          </a:p>
        </p:txBody>
      </p:sp>
      <p:sp>
        <p:nvSpPr>
          <p:cNvPr id="19459" name="Footer Placeholder 2"/>
          <p:cNvSpPr>
            <a:spLocks noGrp="1"/>
          </p:cNvSpPr>
          <p:nvPr>
            <p:ph type="ftr" sz="quarter" idx="11"/>
          </p:nvPr>
        </p:nvSpPr>
        <p:spPr>
          <a:noFill/>
        </p:spPr>
        <p:txBody>
          <a:bodyPr/>
          <a:lstStyle/>
          <a:p>
            <a:r>
              <a:rPr lang="en-US" smtClean="0"/>
              <a:t>Sinless Jesus?</a:t>
            </a:r>
          </a:p>
        </p:txBody>
      </p:sp>
      <p:sp>
        <p:nvSpPr>
          <p:cNvPr id="19460" name="Slide Number Placeholder 3"/>
          <p:cNvSpPr>
            <a:spLocks noGrp="1"/>
          </p:cNvSpPr>
          <p:nvPr>
            <p:ph type="sldNum" sz="quarter" idx="12"/>
          </p:nvPr>
        </p:nvSpPr>
        <p:spPr>
          <a:noFill/>
        </p:spPr>
        <p:txBody>
          <a:bodyPr/>
          <a:lstStyle/>
          <a:p>
            <a:r>
              <a:rPr lang="en-US" dirty="0" smtClean="0"/>
              <a:t> </a:t>
            </a:r>
            <a:r>
              <a:rPr lang="en-US" b="0" dirty="0" smtClean="0"/>
              <a:t>Page </a:t>
            </a:r>
            <a:fld id="{53969604-475D-404B-AA97-0F80578E9C09}" type="slidenum">
              <a:rPr lang="en-US" b="0" smtClean="0"/>
              <a:pPr/>
              <a:t>4</a:t>
            </a:fld>
            <a:r>
              <a:rPr lang="en-US" b="0" dirty="0" smtClean="0"/>
              <a:t> of 12</a:t>
            </a:r>
            <a:endParaRPr lang="en-US" dirty="0" smtClean="0"/>
          </a:p>
        </p:txBody>
      </p:sp>
      <p:sp>
        <p:nvSpPr>
          <p:cNvPr id="19461" name="Text Box 2"/>
          <p:cNvSpPr txBox="1">
            <a:spLocks noChangeArrowheads="1"/>
          </p:cNvSpPr>
          <p:nvPr/>
        </p:nvSpPr>
        <p:spPr bwMode="auto">
          <a:xfrm>
            <a:off x="381000" y="643867"/>
            <a:ext cx="8382000" cy="5586145"/>
          </a:xfrm>
          <a:prstGeom prst="rect">
            <a:avLst/>
          </a:prstGeom>
          <a:solidFill>
            <a:srgbClr val="CCFFCC"/>
          </a:solidFill>
          <a:ln w="9525">
            <a:solidFill>
              <a:schemeClr val="tx1"/>
            </a:solidFill>
            <a:miter lim="800000"/>
            <a:headEnd/>
            <a:tailEnd/>
          </a:ln>
        </p:spPr>
        <p:txBody>
          <a:bodyPr wrap="square" anchor="ctr">
            <a:spAutoFit/>
          </a:bodyPr>
          <a:lstStyle/>
          <a:p>
            <a:pPr algn="ctr"/>
            <a:r>
              <a:rPr lang="en-US" u="sng" dirty="0" smtClean="0"/>
              <a:t>Jesus and Torah</a:t>
            </a:r>
            <a:endParaRPr lang="en-US" dirty="0" smtClean="0"/>
          </a:p>
          <a:p>
            <a:pPr>
              <a:spcBef>
                <a:spcPts val="600"/>
              </a:spcBef>
              <a:spcAft>
                <a:spcPts val="300"/>
              </a:spcAft>
            </a:pPr>
            <a:r>
              <a:rPr lang="en-US" sz="1600" dirty="0" smtClean="0"/>
              <a:t>Going on the premise that the historical Jesus existed, it should come as no surprise that many statements attributed to him throughout the Four Gospels are consistent with Jewish teachings.  After all, it is likely that Jesus, coming from a family of Pharisees and being exposed to this tradition, held to it and practiced Pharisaic (i.e., “Rabbinic”) Judaism.  In the Gospel of Matthew, Jesus acknowledges the authority of Sages and “Rabbinic” Judaism of his day:</a:t>
            </a:r>
          </a:p>
          <a:p>
            <a:pPr>
              <a:spcBef>
                <a:spcPts val="600"/>
              </a:spcBef>
            </a:pPr>
            <a:endParaRPr lang="en-US" sz="1600" dirty="0" smtClean="0"/>
          </a:p>
          <a:p>
            <a:pPr>
              <a:spcBef>
                <a:spcPts val="1200"/>
              </a:spcBef>
            </a:pPr>
            <a:r>
              <a:rPr lang="en-US" sz="1600" dirty="0" smtClean="0"/>
              <a:t>Although Jesus viewed them as hypocrites, he nevertheless recognized that the Biblical authority rested in the hands of the Rabbis who, in his day, were the Pharisees.  While he may have had some issues with various aspects of “the Law” (Torah), it is understood that Jesus did not advocate doing away with it.  On the other hand, accounts in the Four Gospels reveal some conduct and teachings ascribed to Jesus that were at odds with Jewish Law.</a:t>
            </a:r>
          </a:p>
          <a:p>
            <a:pPr>
              <a:spcBef>
                <a:spcPts val="600"/>
              </a:spcBef>
            </a:pPr>
            <a:r>
              <a:rPr lang="en-US" sz="1600" dirty="0" smtClean="0"/>
              <a:t>In the New Testament Paul maintains it is not possible to keep “the Law”, and that flawless fulfillment of “the Law” is necessary to please God.  Bearing in mind that, according to Christianity, those who transgress even a single precept of Torah are sinners who cannot, on their own merit, redeem themselves, a number of Torah commands will next be contrasted against the respective narrative found in the Gospel of Matthew to determine whether the conduct and teachings of Jesus were consistent with what the Torah requires.</a:t>
            </a:r>
          </a:p>
        </p:txBody>
      </p:sp>
      <p:graphicFrame>
        <p:nvGraphicFramePr>
          <p:cNvPr id="4098" name="Object 2"/>
          <p:cNvGraphicFramePr>
            <a:graphicFrameLocks noChangeAspect="1"/>
          </p:cNvGraphicFramePr>
          <p:nvPr/>
        </p:nvGraphicFramePr>
        <p:xfrm>
          <a:off x="533400" y="2590800"/>
          <a:ext cx="8061325" cy="496888"/>
        </p:xfrm>
        <a:graphic>
          <a:graphicData uri="http://schemas.openxmlformats.org/presentationml/2006/ole">
            <p:oleObj spid="_x0000_s40962" name="Document" r:id="rId4" imgW="8367073" imgH="438676" progId="Word.Document.12">
              <p:embed/>
            </p:oleObj>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Date Placeholder 1"/>
          <p:cNvSpPr>
            <a:spLocks noGrp="1"/>
          </p:cNvSpPr>
          <p:nvPr>
            <p:ph type="dt" sz="quarter" idx="10"/>
          </p:nvPr>
        </p:nvSpPr>
        <p:spPr>
          <a:noFill/>
        </p:spPr>
        <p:txBody>
          <a:bodyPr/>
          <a:lstStyle/>
          <a:p>
            <a:r>
              <a:rPr lang="en-US" smtClean="0"/>
              <a:t>October 28, 2015</a:t>
            </a:r>
          </a:p>
        </p:txBody>
      </p:sp>
      <p:sp>
        <p:nvSpPr>
          <p:cNvPr id="2052" name="Footer Placeholder 2"/>
          <p:cNvSpPr>
            <a:spLocks noGrp="1"/>
          </p:cNvSpPr>
          <p:nvPr>
            <p:ph type="ftr" sz="quarter" idx="11"/>
          </p:nvPr>
        </p:nvSpPr>
        <p:spPr>
          <a:noFill/>
        </p:spPr>
        <p:txBody>
          <a:bodyPr/>
          <a:lstStyle/>
          <a:p>
            <a:r>
              <a:rPr lang="en-US" smtClean="0"/>
              <a:t>Sinless Jesus?</a:t>
            </a:r>
          </a:p>
        </p:txBody>
      </p:sp>
      <p:sp>
        <p:nvSpPr>
          <p:cNvPr id="2053" name="Slide Number Placeholder 3"/>
          <p:cNvSpPr>
            <a:spLocks noGrp="1"/>
          </p:cNvSpPr>
          <p:nvPr>
            <p:ph type="sldNum" sz="quarter" idx="12"/>
          </p:nvPr>
        </p:nvSpPr>
        <p:spPr>
          <a:noFill/>
        </p:spPr>
        <p:txBody>
          <a:bodyPr/>
          <a:lstStyle/>
          <a:p>
            <a:r>
              <a:rPr lang="en-US" dirty="0" smtClean="0"/>
              <a:t> </a:t>
            </a:r>
            <a:r>
              <a:rPr lang="en-US" b="0" dirty="0" smtClean="0"/>
              <a:t>Page </a:t>
            </a:r>
            <a:fld id="{0A07392B-2AAD-40B9-A3AF-040D4E9EFE1B}" type="slidenum">
              <a:rPr lang="en-US" b="0" smtClean="0"/>
              <a:pPr/>
              <a:t>5</a:t>
            </a:fld>
            <a:r>
              <a:rPr lang="en-US" b="0" dirty="0" smtClean="0"/>
              <a:t> of 12</a:t>
            </a:r>
            <a:endParaRPr lang="en-US" dirty="0" smtClean="0"/>
          </a:p>
        </p:txBody>
      </p:sp>
      <p:sp>
        <p:nvSpPr>
          <p:cNvPr id="2054" name="Text Box 2"/>
          <p:cNvSpPr txBox="1">
            <a:spLocks noChangeArrowheads="1"/>
          </p:cNvSpPr>
          <p:nvPr/>
        </p:nvSpPr>
        <p:spPr bwMode="auto">
          <a:xfrm>
            <a:off x="533400" y="382624"/>
            <a:ext cx="8001000" cy="5940088"/>
          </a:xfrm>
          <a:prstGeom prst="rect">
            <a:avLst/>
          </a:prstGeom>
          <a:solidFill>
            <a:srgbClr val="CCFFCC"/>
          </a:solidFill>
          <a:ln w="9525">
            <a:solidFill>
              <a:schemeClr val="tx1"/>
            </a:solidFill>
            <a:miter lim="800000"/>
            <a:headEnd/>
            <a:tailEnd/>
          </a:ln>
        </p:spPr>
        <p:txBody>
          <a:bodyPr wrap="square" anchor="ctr">
            <a:spAutoFit/>
          </a:bodyPr>
          <a:lstStyle/>
          <a:p>
            <a:pPr algn="ctr">
              <a:spcBef>
                <a:spcPct val="25000"/>
              </a:spcBef>
            </a:pPr>
            <a:r>
              <a:rPr lang="en-US" u="sng" dirty="0" smtClean="0"/>
              <a:t>Did Jesus act in accordance with Torah?</a:t>
            </a:r>
          </a:p>
          <a:p>
            <a:pPr>
              <a:spcBef>
                <a:spcPts val="600"/>
              </a:spcBef>
            </a:pPr>
            <a:r>
              <a:rPr lang="en-US" sz="1400" b="1" u="sng" dirty="0" smtClean="0"/>
              <a:t>Issue</a:t>
            </a:r>
            <a:r>
              <a:rPr lang="en-US" sz="1400" b="1" dirty="0" smtClean="0"/>
              <a:t>:  </a:t>
            </a:r>
            <a:r>
              <a:rPr lang="en-US" sz="1400" b="1" dirty="0" smtClean="0">
                <a:solidFill>
                  <a:srgbClr val="008000"/>
                </a:solidFill>
              </a:rPr>
              <a:t>Marriage and procreation (having children)</a:t>
            </a:r>
          </a:p>
          <a:p>
            <a:pPr lvl="1" defTabSz="1828800">
              <a:spcBef>
                <a:spcPts val="600"/>
              </a:spcBef>
              <a:buClr>
                <a:srgbClr val="3333FF"/>
              </a:buClr>
              <a:buFont typeface="Wingdings" pitchFamily="2" charset="2"/>
              <a:buChar char="Y"/>
              <a:tabLst>
                <a:tab pos="228600" algn="l"/>
              </a:tabLst>
            </a:pPr>
            <a:r>
              <a:rPr lang="en-US" sz="1400" dirty="0" smtClean="0"/>
              <a:t> </a:t>
            </a:r>
            <a:r>
              <a:rPr lang="en-US" sz="1400" dirty="0" smtClean="0">
                <a:solidFill>
                  <a:srgbClr val="3333FF"/>
                </a:solidFill>
              </a:rPr>
              <a:t>The first of the 613 precepts, which appears early in the Book of Genesis, commands </a:t>
            </a:r>
          </a:p>
          <a:p>
            <a:pPr defTabSz="228600">
              <a:buClr>
                <a:srgbClr val="3333FF"/>
              </a:buClr>
              <a:tabLst>
                <a:tab pos="228600" algn="l"/>
              </a:tabLst>
            </a:pPr>
            <a:r>
              <a:rPr lang="en-US" sz="1400" dirty="0" smtClean="0">
                <a:solidFill>
                  <a:srgbClr val="3333FF"/>
                </a:solidFill>
              </a:rPr>
              <a:t>		    mankind to marry and have children:</a:t>
            </a:r>
          </a:p>
          <a:p>
            <a:pPr>
              <a:spcBef>
                <a:spcPct val="25000"/>
              </a:spcBef>
            </a:pPr>
            <a:endParaRPr lang="en-US" sz="1400" dirty="0" smtClean="0"/>
          </a:p>
          <a:p>
            <a:pPr>
              <a:spcBef>
                <a:spcPct val="25000"/>
              </a:spcBef>
            </a:pPr>
            <a:endParaRPr lang="en-US" sz="1400" dirty="0" smtClean="0"/>
          </a:p>
          <a:p>
            <a:pPr lvl="1">
              <a:spcBef>
                <a:spcPts val="600"/>
              </a:spcBef>
              <a:buClr>
                <a:srgbClr val="FF6600"/>
              </a:buClr>
              <a:buFont typeface="Wingdings" pitchFamily="2" charset="2"/>
              <a:buChar char="U"/>
            </a:pPr>
            <a:r>
              <a:rPr lang="en-US" sz="1400" dirty="0" smtClean="0">
                <a:solidFill>
                  <a:srgbClr val="FF6600"/>
                </a:solidFill>
              </a:rPr>
              <a:t> The New Testament is silent on whether Jesus obeyed this command.  The New Testament </a:t>
            </a:r>
          </a:p>
          <a:p>
            <a:pPr lvl="1">
              <a:buClr>
                <a:srgbClr val="FF6600"/>
              </a:buClr>
            </a:pPr>
            <a:r>
              <a:rPr lang="en-US" sz="1400" dirty="0" smtClean="0">
                <a:solidFill>
                  <a:srgbClr val="FF6600"/>
                </a:solidFill>
              </a:rPr>
              <a:t>    contains no evidence that Jesus ever married and fathered any children.  Christian </a:t>
            </a:r>
          </a:p>
          <a:p>
            <a:pPr lvl="1">
              <a:buClr>
                <a:srgbClr val="FF6600"/>
              </a:buClr>
            </a:pPr>
            <a:r>
              <a:rPr lang="en-US" sz="1400" dirty="0" smtClean="0">
                <a:solidFill>
                  <a:srgbClr val="FF6600"/>
                </a:solidFill>
              </a:rPr>
              <a:t>    theology completely rejects this notion.</a:t>
            </a:r>
          </a:p>
          <a:p>
            <a:pPr>
              <a:spcBef>
                <a:spcPts val="600"/>
              </a:spcBef>
            </a:pPr>
            <a:r>
              <a:rPr lang="en-US" sz="1400" b="1" u="sng" dirty="0" smtClean="0"/>
              <a:t>Conclusion</a:t>
            </a:r>
            <a:r>
              <a:rPr lang="en-US" sz="1400" b="1" dirty="0" smtClean="0"/>
              <a:t>:  </a:t>
            </a:r>
            <a:r>
              <a:rPr lang="en-US" sz="1400" b="1" dirty="0" smtClean="0">
                <a:solidFill>
                  <a:srgbClr val="FF0000"/>
                </a:solidFill>
              </a:rPr>
              <a:t>Jesus did not fulfill the command to marry and procreate!</a:t>
            </a:r>
          </a:p>
          <a:p>
            <a:pPr>
              <a:spcBef>
                <a:spcPts val="600"/>
              </a:spcBef>
            </a:pPr>
            <a:endParaRPr lang="en-US" sz="1400" dirty="0" smtClean="0"/>
          </a:p>
          <a:p>
            <a:pPr>
              <a:spcBef>
                <a:spcPts val="600"/>
              </a:spcBef>
            </a:pPr>
            <a:endParaRPr lang="en-US" sz="1400" dirty="0" smtClean="0"/>
          </a:p>
          <a:p>
            <a:pPr>
              <a:spcBef>
                <a:spcPts val="600"/>
              </a:spcBef>
            </a:pPr>
            <a:endParaRPr lang="en-US" sz="1400" dirty="0" smtClean="0"/>
          </a:p>
          <a:p>
            <a:pPr>
              <a:spcBef>
                <a:spcPts val="600"/>
              </a:spcBef>
            </a:pPr>
            <a:endParaRPr lang="en-US" sz="1400" dirty="0" smtClean="0"/>
          </a:p>
          <a:p>
            <a:pPr>
              <a:spcBef>
                <a:spcPts val="600"/>
              </a:spcBef>
            </a:pPr>
            <a:endParaRPr lang="en-US" sz="1400" dirty="0" smtClean="0"/>
          </a:p>
          <a:p>
            <a:pPr>
              <a:spcBef>
                <a:spcPts val="600"/>
              </a:spcBef>
            </a:pPr>
            <a:endParaRPr lang="en-US" sz="1400" dirty="0" smtClean="0"/>
          </a:p>
          <a:p>
            <a:pPr>
              <a:spcBef>
                <a:spcPts val="600"/>
              </a:spcBef>
            </a:pPr>
            <a:endParaRPr lang="en-US" sz="1400" dirty="0" smtClean="0"/>
          </a:p>
          <a:p>
            <a:pPr>
              <a:spcBef>
                <a:spcPts val="600"/>
              </a:spcBef>
            </a:pPr>
            <a:endParaRPr lang="en-US" sz="1400" dirty="0" smtClean="0"/>
          </a:p>
          <a:p>
            <a:pPr>
              <a:spcBef>
                <a:spcPts val="600"/>
              </a:spcBef>
            </a:pPr>
            <a:endParaRPr lang="en-US" sz="1400" dirty="0" smtClean="0"/>
          </a:p>
          <a:p>
            <a:pPr>
              <a:spcBef>
                <a:spcPts val="600"/>
              </a:spcBef>
            </a:pPr>
            <a:endParaRPr lang="en-US" sz="1400" dirty="0" smtClean="0"/>
          </a:p>
          <a:p>
            <a:pPr>
              <a:spcBef>
                <a:spcPts val="600"/>
              </a:spcBef>
            </a:pPr>
            <a:endParaRPr lang="en-US" sz="1400" dirty="0" smtClean="0"/>
          </a:p>
        </p:txBody>
      </p:sp>
      <p:graphicFrame>
        <p:nvGraphicFramePr>
          <p:cNvPr id="44034" name="Object 2"/>
          <p:cNvGraphicFramePr>
            <a:graphicFrameLocks noChangeAspect="1"/>
          </p:cNvGraphicFramePr>
          <p:nvPr/>
        </p:nvGraphicFramePr>
        <p:xfrm>
          <a:off x="1295400" y="1600200"/>
          <a:ext cx="7042150" cy="460375"/>
        </p:xfrm>
        <a:graphic>
          <a:graphicData uri="http://schemas.openxmlformats.org/presentationml/2006/ole">
            <p:oleObj spid="_x0000_s44034" name="Document" r:id="rId4" imgW="7310779" imgH="438676" progId="Word.Document.12">
              <p:embed/>
            </p:oleObj>
          </a:graphicData>
        </a:graphic>
      </p:graphicFrame>
      <p:sp>
        <p:nvSpPr>
          <p:cNvPr id="7" name="TextBox 6"/>
          <p:cNvSpPr txBox="1"/>
          <p:nvPr/>
        </p:nvSpPr>
        <p:spPr>
          <a:xfrm>
            <a:off x="685800" y="3276600"/>
            <a:ext cx="7696200" cy="2754600"/>
          </a:xfrm>
          <a:prstGeom prst="rect">
            <a:avLst/>
          </a:prstGeom>
          <a:solidFill>
            <a:srgbClr val="CCFFFF"/>
          </a:solidFill>
        </p:spPr>
        <p:txBody>
          <a:bodyPr wrap="square" rtlCol="0">
            <a:spAutoFit/>
          </a:bodyPr>
          <a:lstStyle/>
          <a:p>
            <a:r>
              <a:rPr lang="en-US" sz="1200" b="1" u="sng" dirty="0" smtClean="0"/>
              <a:t>Sidebar Note</a:t>
            </a:r>
            <a:r>
              <a:rPr lang="en-US" sz="1200" dirty="0" smtClean="0"/>
              <a:t>:  Christian missionaries attempt to neutralize this issue by claiming that celibacy was an optional lifestyle in Biblical days and thereafter.  To support this claim, they cite the example of the Prophet Jeremiah.</a:t>
            </a:r>
          </a:p>
          <a:p>
            <a:endParaRPr lang="en-US" sz="1200" dirty="0" smtClean="0"/>
          </a:p>
          <a:p>
            <a:endParaRPr lang="en-US" sz="1200" dirty="0" smtClean="0"/>
          </a:p>
          <a:p>
            <a:endParaRPr lang="en-US" sz="1200" dirty="0" smtClean="0"/>
          </a:p>
          <a:p>
            <a:endParaRPr lang="en-US" sz="1200" dirty="0" smtClean="0"/>
          </a:p>
          <a:p>
            <a:pPr>
              <a:spcBef>
                <a:spcPts val="600"/>
              </a:spcBef>
            </a:pPr>
            <a:r>
              <a:rPr lang="en-US" sz="1200" dirty="0" smtClean="0"/>
              <a:t>There are two ways to view this passage.  First, this can be viewed as Jeremiah being commanded by God not to marry at all.  In this case, it would not accrue to him as a transgression of the precept in Genesis 1:28.  He had no choice other than to obey God’s instructions.</a:t>
            </a:r>
          </a:p>
          <a:p>
            <a:r>
              <a:rPr lang="en-US" sz="1200" dirty="0" smtClean="0"/>
              <a:t>Alternatively, the phrase "</a:t>
            </a:r>
            <a:r>
              <a:rPr lang="en-US" sz="1200" b="1" dirty="0" smtClean="0"/>
              <a:t>in this place</a:t>
            </a:r>
            <a:r>
              <a:rPr lang="en-US" sz="1200" dirty="0" smtClean="0"/>
              <a:t>" in verse 2 could be understood to imply that the order is tied to the particular location, </a:t>
            </a:r>
            <a:r>
              <a:rPr lang="en-US" sz="1200" b="1" i="1" dirty="0" smtClean="0"/>
              <a:t>Anatot</a:t>
            </a:r>
            <a:r>
              <a:rPr lang="en-US" sz="1200" dirty="0" smtClean="0"/>
              <a:t>, for a specific reason, which is described elsewhere (Jeremiah 11:21-23).  Jeremiah, a native and citizen of </a:t>
            </a:r>
            <a:r>
              <a:rPr lang="en-US" sz="1200" b="1" i="1" dirty="0" smtClean="0"/>
              <a:t>Anatot</a:t>
            </a:r>
            <a:r>
              <a:rPr lang="en-US" sz="1200" dirty="0" smtClean="0"/>
              <a:t> (Jeremiah 1:1), is commanded not to marry and have children in </a:t>
            </a:r>
            <a:r>
              <a:rPr lang="en-US" sz="1200" b="1" i="1" dirty="0" smtClean="0"/>
              <a:t>Anatot</a:t>
            </a:r>
            <a:r>
              <a:rPr lang="en-US" sz="1200" dirty="0" smtClean="0"/>
              <a:t>, since the people who live there will be severely punished for being false prophets.  This is not necessarily an absolute prohibition to not marry at all. </a:t>
            </a:r>
            <a:endParaRPr lang="en-US" sz="1200" dirty="0"/>
          </a:p>
        </p:txBody>
      </p:sp>
      <p:graphicFrame>
        <p:nvGraphicFramePr>
          <p:cNvPr id="44036" name="Object 4"/>
          <p:cNvGraphicFramePr>
            <a:graphicFrameLocks noChangeAspect="1"/>
          </p:cNvGraphicFramePr>
          <p:nvPr/>
        </p:nvGraphicFramePr>
        <p:xfrm>
          <a:off x="838200" y="3733800"/>
          <a:ext cx="7410450" cy="684213"/>
        </p:xfrm>
        <a:graphic>
          <a:graphicData uri="http://schemas.openxmlformats.org/presentationml/2006/ole">
            <p:oleObj spid="_x0000_s44036" name="Document" r:id="rId5" imgW="7779082" imgH="731006" progId="Word.Document.12">
              <p:embed/>
            </p:oleObj>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Date Placeholder 1"/>
          <p:cNvSpPr>
            <a:spLocks noGrp="1"/>
          </p:cNvSpPr>
          <p:nvPr>
            <p:ph type="dt" sz="quarter" idx="10"/>
          </p:nvPr>
        </p:nvSpPr>
        <p:spPr>
          <a:noFill/>
        </p:spPr>
        <p:txBody>
          <a:bodyPr/>
          <a:lstStyle/>
          <a:p>
            <a:r>
              <a:rPr lang="en-US" smtClean="0"/>
              <a:t>October 28, 2015</a:t>
            </a:r>
          </a:p>
        </p:txBody>
      </p:sp>
      <p:sp>
        <p:nvSpPr>
          <p:cNvPr id="2052" name="Footer Placeholder 2"/>
          <p:cNvSpPr>
            <a:spLocks noGrp="1"/>
          </p:cNvSpPr>
          <p:nvPr>
            <p:ph type="ftr" sz="quarter" idx="11"/>
          </p:nvPr>
        </p:nvSpPr>
        <p:spPr>
          <a:noFill/>
        </p:spPr>
        <p:txBody>
          <a:bodyPr/>
          <a:lstStyle/>
          <a:p>
            <a:r>
              <a:rPr lang="en-US" smtClean="0"/>
              <a:t>Sinless Jesus?</a:t>
            </a:r>
          </a:p>
        </p:txBody>
      </p:sp>
      <p:sp>
        <p:nvSpPr>
          <p:cNvPr id="2053" name="Slide Number Placeholder 3"/>
          <p:cNvSpPr>
            <a:spLocks noGrp="1"/>
          </p:cNvSpPr>
          <p:nvPr>
            <p:ph type="sldNum" sz="quarter" idx="12"/>
          </p:nvPr>
        </p:nvSpPr>
        <p:spPr>
          <a:noFill/>
        </p:spPr>
        <p:txBody>
          <a:bodyPr/>
          <a:lstStyle/>
          <a:p>
            <a:r>
              <a:rPr lang="en-US" dirty="0" smtClean="0"/>
              <a:t> </a:t>
            </a:r>
            <a:r>
              <a:rPr lang="en-US" b="0" dirty="0" smtClean="0"/>
              <a:t>Page </a:t>
            </a:r>
            <a:fld id="{0A07392B-2AAD-40B9-A3AF-040D4E9EFE1B}" type="slidenum">
              <a:rPr lang="en-US" b="0" smtClean="0"/>
              <a:pPr/>
              <a:t>6</a:t>
            </a:fld>
            <a:r>
              <a:rPr lang="en-US" b="0" dirty="0" smtClean="0"/>
              <a:t> of 12</a:t>
            </a:r>
            <a:endParaRPr lang="en-US" dirty="0" smtClean="0"/>
          </a:p>
        </p:txBody>
      </p:sp>
      <p:sp>
        <p:nvSpPr>
          <p:cNvPr id="2054" name="Text Box 2"/>
          <p:cNvSpPr txBox="1">
            <a:spLocks noChangeArrowheads="1"/>
          </p:cNvSpPr>
          <p:nvPr/>
        </p:nvSpPr>
        <p:spPr bwMode="auto">
          <a:xfrm>
            <a:off x="304800" y="667314"/>
            <a:ext cx="8534400" cy="5370701"/>
          </a:xfrm>
          <a:prstGeom prst="rect">
            <a:avLst/>
          </a:prstGeom>
          <a:solidFill>
            <a:srgbClr val="CCFFCC"/>
          </a:solidFill>
          <a:ln w="9525">
            <a:solidFill>
              <a:schemeClr val="tx1"/>
            </a:solidFill>
            <a:miter lim="800000"/>
            <a:headEnd/>
            <a:tailEnd/>
          </a:ln>
        </p:spPr>
        <p:txBody>
          <a:bodyPr wrap="square" anchor="ctr">
            <a:spAutoFit/>
          </a:bodyPr>
          <a:lstStyle/>
          <a:p>
            <a:pPr algn="ctr">
              <a:spcBef>
                <a:spcPct val="25000"/>
              </a:spcBef>
            </a:pPr>
            <a:r>
              <a:rPr lang="en-US" u="sng" dirty="0" smtClean="0"/>
              <a:t>Did Jesus act in accordance with Torah?</a:t>
            </a:r>
            <a:r>
              <a:rPr lang="en-US" dirty="0" smtClean="0"/>
              <a:t> (continued)</a:t>
            </a:r>
          </a:p>
          <a:p>
            <a:pPr>
              <a:spcBef>
                <a:spcPts val="600"/>
              </a:spcBef>
              <a:buClr>
                <a:srgbClr val="FF6600"/>
              </a:buClr>
            </a:pPr>
            <a:r>
              <a:rPr lang="en-US" sz="1400" b="1" u="sng" dirty="0" smtClean="0"/>
              <a:t>Issue</a:t>
            </a:r>
            <a:r>
              <a:rPr lang="en-US" sz="1400" b="1" dirty="0" smtClean="0"/>
              <a:t>:  </a:t>
            </a:r>
            <a:r>
              <a:rPr lang="en-US" sz="1400" b="1" dirty="0" smtClean="0">
                <a:solidFill>
                  <a:srgbClr val="008000"/>
                </a:solidFill>
              </a:rPr>
              <a:t>Honor and respect of parents</a:t>
            </a:r>
          </a:p>
          <a:p>
            <a:pPr lvl="1">
              <a:spcBef>
                <a:spcPts val="600"/>
              </a:spcBef>
              <a:buClr>
                <a:srgbClr val="3333FF"/>
              </a:buClr>
              <a:buFont typeface="Wingdings" pitchFamily="2" charset="2"/>
              <a:buChar char="Y"/>
            </a:pPr>
            <a:r>
              <a:rPr lang="en-US" sz="1400" dirty="0" smtClean="0">
                <a:solidFill>
                  <a:srgbClr val="3333FF"/>
                </a:solidFill>
              </a:rPr>
              <a:t> According to the Fifth Commandment in the Decalogue, children must honor their </a:t>
            </a:r>
          </a:p>
          <a:p>
            <a:pPr lvl="1">
              <a:spcAft>
                <a:spcPts val="300"/>
              </a:spcAft>
              <a:buClr>
                <a:srgbClr val="3333FF"/>
              </a:buClr>
            </a:pPr>
            <a:r>
              <a:rPr lang="en-US" sz="1400" dirty="0" smtClean="0">
                <a:solidFill>
                  <a:srgbClr val="3333FF"/>
                </a:solidFill>
              </a:rPr>
              <a:t>    parents:</a:t>
            </a:r>
          </a:p>
          <a:p>
            <a:pPr lvl="1">
              <a:buClr>
                <a:srgbClr val="3333FF"/>
              </a:buClr>
            </a:pPr>
            <a:endParaRPr lang="en-US" sz="1400" dirty="0" smtClean="0"/>
          </a:p>
          <a:p>
            <a:pPr lvl="1">
              <a:spcBef>
                <a:spcPts val="1200"/>
              </a:spcBef>
              <a:buClr>
                <a:srgbClr val="3333FF"/>
              </a:buClr>
            </a:pPr>
            <a:r>
              <a:rPr lang="en-US" sz="1400" dirty="0" smtClean="0"/>
              <a:t>    Noteworthy is the reward for keeping this Commandment – a long life – the only Commandment in</a:t>
            </a:r>
          </a:p>
          <a:p>
            <a:pPr lvl="1">
              <a:buClr>
                <a:srgbClr val="3333FF"/>
              </a:buClr>
            </a:pPr>
            <a:r>
              <a:rPr lang="en-US" sz="1400" dirty="0" smtClean="0"/>
              <a:t>    the Decalogue with that reward!</a:t>
            </a:r>
          </a:p>
          <a:p>
            <a:pPr lvl="1">
              <a:spcBef>
                <a:spcPts val="600"/>
              </a:spcBef>
              <a:buClr>
                <a:srgbClr val="3333FF"/>
              </a:buClr>
              <a:buFont typeface="Wingdings" pitchFamily="2" charset="2"/>
              <a:buChar char="Y"/>
            </a:pPr>
            <a:r>
              <a:rPr lang="en-US" sz="1400" dirty="0" smtClean="0">
                <a:solidFill>
                  <a:srgbClr val="3333FF"/>
                </a:solidFill>
              </a:rPr>
              <a:t> The Torah also commands us to revere our parents:</a:t>
            </a:r>
          </a:p>
          <a:p>
            <a:pPr lvl="1">
              <a:buClr>
                <a:srgbClr val="3333FF"/>
              </a:buClr>
            </a:pPr>
            <a:endParaRPr lang="en-US" sz="1400" dirty="0" smtClean="0"/>
          </a:p>
          <a:p>
            <a:pPr lvl="1">
              <a:spcAft>
                <a:spcPts val="300"/>
              </a:spcAft>
              <a:buClr>
                <a:srgbClr val="FF6600"/>
              </a:buClr>
              <a:buFont typeface="Wingdings" pitchFamily="2" charset="2"/>
              <a:buChar char="U"/>
            </a:pPr>
            <a:r>
              <a:rPr lang="en-US" sz="1400" dirty="0" smtClean="0">
                <a:solidFill>
                  <a:srgbClr val="FF6600"/>
                </a:solidFill>
              </a:rPr>
              <a:t> The Gospel of Matthew contains the following account:</a:t>
            </a:r>
          </a:p>
          <a:p>
            <a:pPr lvl="1">
              <a:buClr>
                <a:srgbClr val="3333FF"/>
              </a:buClr>
            </a:pPr>
            <a:endParaRPr lang="en-US" sz="1400" dirty="0" smtClean="0"/>
          </a:p>
          <a:p>
            <a:pPr lvl="1">
              <a:buClr>
                <a:srgbClr val="3333FF"/>
              </a:buClr>
            </a:pPr>
            <a:endParaRPr lang="en-US" sz="1400" dirty="0" smtClean="0"/>
          </a:p>
          <a:p>
            <a:pPr lvl="1">
              <a:buClr>
                <a:srgbClr val="3333FF"/>
              </a:buClr>
            </a:pPr>
            <a:endParaRPr lang="en-US" sz="1400" dirty="0" smtClean="0"/>
          </a:p>
          <a:p>
            <a:pPr lvl="1">
              <a:spcBef>
                <a:spcPts val="600"/>
              </a:spcBef>
              <a:buClr>
                <a:srgbClr val="3333FF"/>
              </a:buClr>
            </a:pPr>
            <a:r>
              <a:rPr lang="en-US" sz="1400" dirty="0" smtClean="0"/>
              <a:t>    Perhaps because Jesus did not honor his parents, he did not enjoy the reward of a long life on </a:t>
            </a:r>
          </a:p>
          <a:p>
            <a:pPr lvl="1">
              <a:buClr>
                <a:srgbClr val="3333FF"/>
              </a:buClr>
            </a:pPr>
            <a:r>
              <a:rPr lang="en-US" sz="1400" dirty="0" smtClean="0"/>
              <a:t>    earth as promised in the Fifth Commandment.</a:t>
            </a:r>
          </a:p>
          <a:p>
            <a:pPr lvl="1">
              <a:buClr>
                <a:srgbClr val="FF6600"/>
              </a:buClr>
              <a:buFont typeface="Wingdings" pitchFamily="2" charset="2"/>
              <a:buChar char="U"/>
            </a:pPr>
            <a:r>
              <a:rPr lang="en-US" sz="1400" dirty="0" smtClean="0">
                <a:solidFill>
                  <a:srgbClr val="FF6600"/>
                </a:solidFill>
              </a:rPr>
              <a:t> This is what Jesus taught concerning the place of one's parents:</a:t>
            </a:r>
          </a:p>
          <a:p>
            <a:pPr lvl="1">
              <a:buClr>
                <a:srgbClr val="3333FF"/>
              </a:buClr>
            </a:pPr>
            <a:endParaRPr lang="en-US" sz="1400" dirty="0" smtClean="0"/>
          </a:p>
          <a:p>
            <a:pPr lvl="1">
              <a:buClr>
                <a:srgbClr val="3333FF"/>
              </a:buClr>
            </a:pPr>
            <a:endParaRPr lang="en-US" sz="1400" dirty="0" smtClean="0"/>
          </a:p>
          <a:p>
            <a:pPr lvl="1">
              <a:buClr>
                <a:srgbClr val="3333FF"/>
              </a:buClr>
            </a:pPr>
            <a:endParaRPr lang="en-US" sz="1400" dirty="0" smtClean="0"/>
          </a:p>
          <a:p>
            <a:pPr lvl="1"/>
            <a:r>
              <a:rPr lang="en-US" sz="1400" dirty="0" smtClean="0"/>
              <a:t>    Such conduct by Jesus is contrary to Torah.</a:t>
            </a:r>
          </a:p>
          <a:p>
            <a:pPr>
              <a:spcBef>
                <a:spcPts val="600"/>
              </a:spcBef>
            </a:pPr>
            <a:r>
              <a:rPr lang="en-US" sz="1400" b="1" u="sng" dirty="0" smtClean="0"/>
              <a:t>Conclusion</a:t>
            </a:r>
            <a:r>
              <a:rPr lang="en-US" sz="1400" b="1" dirty="0" smtClean="0"/>
              <a:t>:  </a:t>
            </a:r>
            <a:r>
              <a:rPr lang="en-US" sz="1400" b="1" dirty="0" smtClean="0">
                <a:solidFill>
                  <a:srgbClr val="FF0000"/>
                </a:solidFill>
              </a:rPr>
              <a:t>Jesus violated the commands to honor and respect parents!</a:t>
            </a:r>
          </a:p>
        </p:txBody>
      </p:sp>
      <p:graphicFrame>
        <p:nvGraphicFramePr>
          <p:cNvPr id="6153" name="Object 9"/>
          <p:cNvGraphicFramePr>
            <a:graphicFrameLocks noChangeAspect="1"/>
          </p:cNvGraphicFramePr>
          <p:nvPr/>
        </p:nvGraphicFramePr>
        <p:xfrm>
          <a:off x="1066800" y="1905000"/>
          <a:ext cx="7535863" cy="301625"/>
        </p:xfrm>
        <a:graphic>
          <a:graphicData uri="http://schemas.openxmlformats.org/presentationml/2006/ole">
            <p:oleObj spid="_x0000_s6153" name="Document" r:id="rId4" imgW="7823424" imgH="292330" progId="Word.Document.12">
              <p:embed/>
            </p:oleObj>
          </a:graphicData>
        </a:graphic>
      </p:graphicFrame>
      <p:graphicFrame>
        <p:nvGraphicFramePr>
          <p:cNvPr id="6154" name="Object 10"/>
          <p:cNvGraphicFramePr>
            <a:graphicFrameLocks noChangeAspect="1"/>
          </p:cNvGraphicFramePr>
          <p:nvPr/>
        </p:nvGraphicFramePr>
        <p:xfrm>
          <a:off x="1071563" y="2974975"/>
          <a:ext cx="7558087" cy="177800"/>
        </p:xfrm>
        <a:graphic>
          <a:graphicData uri="http://schemas.openxmlformats.org/presentationml/2006/ole">
            <p:oleObj spid="_x0000_s6154" name="Document" r:id="rId5" imgW="7838566" imgH="185996" progId="Word.Document.12">
              <p:embed/>
            </p:oleObj>
          </a:graphicData>
        </a:graphic>
      </p:graphicFrame>
      <p:graphicFrame>
        <p:nvGraphicFramePr>
          <p:cNvPr id="6155" name="Object 11"/>
          <p:cNvGraphicFramePr>
            <a:graphicFrameLocks noChangeAspect="1"/>
          </p:cNvGraphicFramePr>
          <p:nvPr/>
        </p:nvGraphicFramePr>
        <p:xfrm>
          <a:off x="1071563" y="3425825"/>
          <a:ext cx="7610475" cy="704850"/>
        </p:xfrm>
        <a:graphic>
          <a:graphicData uri="http://schemas.openxmlformats.org/presentationml/2006/ole">
            <p:oleObj spid="_x0000_s6155" name="Document" r:id="rId6" imgW="7895166" imgH="733890" progId="Word.Document.12">
              <p:embed/>
            </p:oleObj>
          </a:graphicData>
        </a:graphic>
      </p:graphicFrame>
      <p:graphicFrame>
        <p:nvGraphicFramePr>
          <p:cNvPr id="6156" name="Object 12"/>
          <p:cNvGraphicFramePr>
            <a:graphicFrameLocks noChangeAspect="1"/>
          </p:cNvGraphicFramePr>
          <p:nvPr/>
        </p:nvGraphicFramePr>
        <p:xfrm>
          <a:off x="1071563" y="4803775"/>
          <a:ext cx="7631112" cy="598488"/>
        </p:xfrm>
        <a:graphic>
          <a:graphicData uri="http://schemas.openxmlformats.org/presentationml/2006/ole">
            <p:oleObj spid="_x0000_s6156" name="Document" r:id="rId7" imgW="7917517" imgH="617462" progId="Word.Document.12">
              <p:embed/>
            </p:oleObj>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Date Placeholder 1"/>
          <p:cNvSpPr>
            <a:spLocks noGrp="1"/>
          </p:cNvSpPr>
          <p:nvPr>
            <p:ph type="dt" sz="quarter" idx="10"/>
          </p:nvPr>
        </p:nvSpPr>
        <p:spPr>
          <a:noFill/>
        </p:spPr>
        <p:txBody>
          <a:bodyPr/>
          <a:lstStyle/>
          <a:p>
            <a:r>
              <a:rPr lang="en-US" smtClean="0"/>
              <a:t>October 28, 2015</a:t>
            </a:r>
          </a:p>
        </p:txBody>
      </p:sp>
      <p:sp>
        <p:nvSpPr>
          <p:cNvPr id="2052" name="Footer Placeholder 2"/>
          <p:cNvSpPr>
            <a:spLocks noGrp="1"/>
          </p:cNvSpPr>
          <p:nvPr>
            <p:ph type="ftr" sz="quarter" idx="11"/>
          </p:nvPr>
        </p:nvSpPr>
        <p:spPr>
          <a:noFill/>
        </p:spPr>
        <p:txBody>
          <a:bodyPr/>
          <a:lstStyle/>
          <a:p>
            <a:r>
              <a:rPr lang="en-US" smtClean="0"/>
              <a:t>Sinless Jesus?</a:t>
            </a:r>
          </a:p>
        </p:txBody>
      </p:sp>
      <p:sp>
        <p:nvSpPr>
          <p:cNvPr id="2053" name="Slide Number Placeholder 3"/>
          <p:cNvSpPr>
            <a:spLocks noGrp="1"/>
          </p:cNvSpPr>
          <p:nvPr>
            <p:ph type="sldNum" sz="quarter" idx="12"/>
          </p:nvPr>
        </p:nvSpPr>
        <p:spPr>
          <a:noFill/>
        </p:spPr>
        <p:txBody>
          <a:bodyPr/>
          <a:lstStyle/>
          <a:p>
            <a:r>
              <a:rPr lang="en-US" dirty="0" smtClean="0"/>
              <a:t> </a:t>
            </a:r>
            <a:r>
              <a:rPr lang="en-US" b="0" dirty="0" smtClean="0"/>
              <a:t>Page </a:t>
            </a:r>
            <a:fld id="{0A07392B-2AAD-40B9-A3AF-040D4E9EFE1B}" type="slidenum">
              <a:rPr lang="en-US" b="0" smtClean="0"/>
              <a:pPr/>
              <a:t>7</a:t>
            </a:fld>
            <a:r>
              <a:rPr lang="en-US" b="0" dirty="0" smtClean="0"/>
              <a:t> of 12</a:t>
            </a:r>
            <a:endParaRPr lang="en-US" dirty="0" smtClean="0"/>
          </a:p>
        </p:txBody>
      </p:sp>
      <p:sp>
        <p:nvSpPr>
          <p:cNvPr id="2054" name="Text Box 2"/>
          <p:cNvSpPr txBox="1">
            <a:spLocks noChangeArrowheads="1"/>
          </p:cNvSpPr>
          <p:nvPr/>
        </p:nvSpPr>
        <p:spPr bwMode="auto">
          <a:xfrm>
            <a:off x="609600" y="1467533"/>
            <a:ext cx="7924800" cy="3770263"/>
          </a:xfrm>
          <a:prstGeom prst="rect">
            <a:avLst/>
          </a:prstGeom>
          <a:solidFill>
            <a:srgbClr val="CCFFCC"/>
          </a:solidFill>
          <a:ln w="9525">
            <a:solidFill>
              <a:schemeClr val="tx1"/>
            </a:solidFill>
            <a:miter lim="800000"/>
            <a:headEnd/>
            <a:tailEnd/>
          </a:ln>
        </p:spPr>
        <p:txBody>
          <a:bodyPr wrap="square" anchor="ctr">
            <a:spAutoFit/>
          </a:bodyPr>
          <a:lstStyle/>
          <a:p>
            <a:pPr algn="ctr">
              <a:spcBef>
                <a:spcPct val="25000"/>
              </a:spcBef>
            </a:pPr>
            <a:r>
              <a:rPr lang="en-US" u="sng" dirty="0" smtClean="0"/>
              <a:t>Did Jesus act in accordance with Torah?</a:t>
            </a:r>
            <a:r>
              <a:rPr lang="en-US" dirty="0" smtClean="0"/>
              <a:t> (continued)</a:t>
            </a:r>
          </a:p>
          <a:p>
            <a:pPr>
              <a:spcBef>
                <a:spcPts val="600"/>
              </a:spcBef>
              <a:buClr>
                <a:srgbClr val="FF6600"/>
              </a:buClr>
            </a:pPr>
            <a:r>
              <a:rPr lang="en-US" sz="1400" b="1" u="sng" dirty="0" smtClean="0"/>
              <a:t>Issue</a:t>
            </a:r>
            <a:r>
              <a:rPr lang="en-US" sz="1400" b="1" dirty="0" smtClean="0"/>
              <a:t>:  </a:t>
            </a:r>
            <a:r>
              <a:rPr lang="en-US" sz="1400" b="1" dirty="0" smtClean="0">
                <a:solidFill>
                  <a:srgbClr val="008000"/>
                </a:solidFill>
              </a:rPr>
              <a:t>Burying the dead</a:t>
            </a:r>
          </a:p>
          <a:p>
            <a:pPr lvl="1">
              <a:spcBef>
                <a:spcPts val="600"/>
              </a:spcBef>
              <a:buClr>
                <a:srgbClr val="3333FF"/>
              </a:buClr>
              <a:buFont typeface="Wingdings" pitchFamily="2" charset="2"/>
              <a:buChar char="Y"/>
            </a:pPr>
            <a:r>
              <a:rPr lang="en-US" sz="1400" dirty="0" smtClean="0">
                <a:solidFill>
                  <a:srgbClr val="3333FF"/>
                </a:solidFill>
              </a:rPr>
              <a:t> The Jewish Law of Burial is based on commands in this passage:</a:t>
            </a:r>
          </a:p>
          <a:p>
            <a:pPr lvl="1">
              <a:buClr>
                <a:srgbClr val="3333FF"/>
              </a:buClr>
            </a:pPr>
            <a:endParaRPr lang="en-US" sz="1400" dirty="0" smtClean="0"/>
          </a:p>
          <a:p>
            <a:pPr lvl="1">
              <a:buClr>
                <a:srgbClr val="3333FF"/>
              </a:buClr>
            </a:pPr>
            <a:endParaRPr lang="en-US" sz="1400" dirty="0" smtClean="0"/>
          </a:p>
          <a:p>
            <a:pPr lvl="1">
              <a:spcBef>
                <a:spcPts val="600"/>
              </a:spcBef>
              <a:buClr>
                <a:srgbClr val="3333FF"/>
              </a:buClr>
            </a:pPr>
            <a:r>
              <a:rPr lang="en-US" sz="1400" dirty="0" smtClean="0"/>
              <a:t>    Burial within 24 hours of death is commanded for an executed criminal.  The Sages </a:t>
            </a:r>
          </a:p>
          <a:p>
            <a:pPr lvl="1">
              <a:buClr>
                <a:srgbClr val="3333FF"/>
              </a:buClr>
            </a:pPr>
            <a:r>
              <a:rPr lang="en-US" sz="1400" dirty="0" smtClean="0"/>
              <a:t>    argued that, if this is to be done for an executed criminal, it certainly is the proper </a:t>
            </a:r>
          </a:p>
          <a:p>
            <a:pPr lvl="1">
              <a:buClr>
                <a:srgbClr val="3333FF"/>
              </a:buClr>
            </a:pPr>
            <a:r>
              <a:rPr lang="en-US" sz="1400" dirty="0" smtClean="0"/>
              <a:t>    procedure for an innocent person.</a:t>
            </a:r>
          </a:p>
          <a:p>
            <a:pPr lvl="1">
              <a:spcBef>
                <a:spcPts val="600"/>
              </a:spcBef>
              <a:buClr>
                <a:srgbClr val="FF6600"/>
              </a:buClr>
              <a:buFont typeface="Wingdings" pitchFamily="2" charset="2"/>
              <a:buChar char="U"/>
            </a:pPr>
            <a:r>
              <a:rPr lang="en-US" sz="1400" dirty="0" smtClean="0">
                <a:solidFill>
                  <a:srgbClr val="FF6600"/>
                </a:solidFill>
              </a:rPr>
              <a:t> The Gospel of Matthew describes the way Jesus tested one of his disciples:</a:t>
            </a:r>
          </a:p>
          <a:p>
            <a:pPr lvl="1">
              <a:buClr>
                <a:srgbClr val="3333FF"/>
              </a:buClr>
            </a:pPr>
            <a:endParaRPr lang="en-US" sz="1400" dirty="0" smtClean="0"/>
          </a:p>
          <a:p>
            <a:pPr lvl="1">
              <a:buClr>
                <a:srgbClr val="3333FF"/>
              </a:buClr>
            </a:pPr>
            <a:endParaRPr lang="en-US" sz="1400" dirty="0" smtClean="0"/>
          </a:p>
          <a:p>
            <a:pPr lvl="1">
              <a:buClr>
                <a:srgbClr val="3333FF"/>
              </a:buClr>
            </a:pPr>
            <a:r>
              <a:rPr lang="en-US" sz="1400" dirty="0" smtClean="0"/>
              <a:t>    Rather than allowing the disciple to properly bury his own father, Jesus demanded that the </a:t>
            </a:r>
          </a:p>
          <a:p>
            <a:pPr lvl="1">
              <a:buClr>
                <a:srgbClr val="3333FF"/>
              </a:buClr>
            </a:pPr>
            <a:r>
              <a:rPr lang="en-US" sz="1400" dirty="0" smtClean="0"/>
              <a:t>    disciple follow him.  Not only does this behavior violate the precept concerning the proper </a:t>
            </a:r>
          </a:p>
          <a:p>
            <a:pPr lvl="1">
              <a:buClr>
                <a:srgbClr val="3333FF"/>
              </a:buClr>
            </a:pPr>
            <a:r>
              <a:rPr lang="en-US" sz="1400" dirty="0" smtClean="0"/>
              <a:t>    burial of the dead, it also violates the commandment to honor and respect one’s parents.</a:t>
            </a:r>
            <a:endParaRPr lang="en-US" sz="1400" dirty="0" smtClean="0">
              <a:solidFill>
                <a:srgbClr val="FF6600"/>
              </a:solidFill>
            </a:endParaRPr>
          </a:p>
          <a:p>
            <a:pPr>
              <a:spcBef>
                <a:spcPts val="600"/>
              </a:spcBef>
              <a:buClr>
                <a:srgbClr val="3333FF"/>
              </a:buClr>
            </a:pPr>
            <a:r>
              <a:rPr lang="en-US" sz="1400" b="1" u="sng" dirty="0" smtClean="0"/>
              <a:t>Conclusion</a:t>
            </a:r>
            <a:r>
              <a:rPr lang="en-US" sz="1400" b="1" dirty="0" smtClean="0"/>
              <a:t>:  </a:t>
            </a:r>
            <a:r>
              <a:rPr lang="en-US" sz="1400" b="1" dirty="0" smtClean="0">
                <a:solidFill>
                  <a:srgbClr val="FF0000"/>
                </a:solidFill>
              </a:rPr>
              <a:t>Jesus violated the Jewish Law of Burial!</a:t>
            </a:r>
          </a:p>
        </p:txBody>
      </p:sp>
      <p:graphicFrame>
        <p:nvGraphicFramePr>
          <p:cNvPr id="52230" name="Object 6"/>
          <p:cNvGraphicFramePr>
            <a:graphicFrameLocks noChangeAspect="1"/>
          </p:cNvGraphicFramePr>
          <p:nvPr/>
        </p:nvGraphicFramePr>
        <p:xfrm>
          <a:off x="1371600" y="2438400"/>
          <a:ext cx="7010400" cy="431800"/>
        </p:xfrm>
        <a:graphic>
          <a:graphicData uri="http://schemas.openxmlformats.org/presentationml/2006/ole">
            <p:oleObj spid="_x0000_s52230" name="Document" r:id="rId4" imgW="7274728" imgH="448769" progId="Word.Document.12">
              <p:embed/>
            </p:oleObj>
          </a:graphicData>
        </a:graphic>
      </p:graphicFrame>
      <p:graphicFrame>
        <p:nvGraphicFramePr>
          <p:cNvPr id="52231" name="Object 7"/>
          <p:cNvGraphicFramePr>
            <a:graphicFrameLocks noChangeAspect="1"/>
          </p:cNvGraphicFramePr>
          <p:nvPr/>
        </p:nvGraphicFramePr>
        <p:xfrm>
          <a:off x="1371600" y="3886200"/>
          <a:ext cx="7053262" cy="347662"/>
        </p:xfrm>
        <a:graphic>
          <a:graphicData uri="http://schemas.openxmlformats.org/presentationml/2006/ole">
            <p:oleObj spid="_x0000_s52231" name="Document" r:id="rId5" imgW="7321234" imgH="361538" progId="Word.Document.12">
              <p:embed/>
            </p:oleObj>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Date Placeholder 1"/>
          <p:cNvSpPr>
            <a:spLocks noGrp="1"/>
          </p:cNvSpPr>
          <p:nvPr>
            <p:ph type="dt" sz="quarter" idx="10"/>
          </p:nvPr>
        </p:nvSpPr>
        <p:spPr>
          <a:noFill/>
        </p:spPr>
        <p:txBody>
          <a:bodyPr/>
          <a:lstStyle/>
          <a:p>
            <a:r>
              <a:rPr lang="en-US" smtClean="0"/>
              <a:t>October 28, 2015</a:t>
            </a:r>
          </a:p>
        </p:txBody>
      </p:sp>
      <p:sp>
        <p:nvSpPr>
          <p:cNvPr id="2052" name="Footer Placeholder 2"/>
          <p:cNvSpPr>
            <a:spLocks noGrp="1"/>
          </p:cNvSpPr>
          <p:nvPr>
            <p:ph type="ftr" sz="quarter" idx="11"/>
          </p:nvPr>
        </p:nvSpPr>
        <p:spPr>
          <a:noFill/>
        </p:spPr>
        <p:txBody>
          <a:bodyPr/>
          <a:lstStyle/>
          <a:p>
            <a:r>
              <a:rPr lang="en-US" smtClean="0"/>
              <a:t>Sinless Jesus?</a:t>
            </a:r>
          </a:p>
        </p:txBody>
      </p:sp>
      <p:sp>
        <p:nvSpPr>
          <p:cNvPr id="2053" name="Slide Number Placeholder 3"/>
          <p:cNvSpPr>
            <a:spLocks noGrp="1"/>
          </p:cNvSpPr>
          <p:nvPr>
            <p:ph type="sldNum" sz="quarter" idx="12"/>
          </p:nvPr>
        </p:nvSpPr>
        <p:spPr>
          <a:noFill/>
        </p:spPr>
        <p:txBody>
          <a:bodyPr/>
          <a:lstStyle/>
          <a:p>
            <a:r>
              <a:rPr lang="en-US" dirty="0" smtClean="0"/>
              <a:t> </a:t>
            </a:r>
            <a:r>
              <a:rPr lang="en-US" b="0" dirty="0" smtClean="0"/>
              <a:t>Page </a:t>
            </a:r>
            <a:fld id="{0A07392B-2AAD-40B9-A3AF-040D4E9EFE1B}" type="slidenum">
              <a:rPr lang="en-US" b="0" smtClean="0"/>
              <a:pPr/>
              <a:t>8</a:t>
            </a:fld>
            <a:r>
              <a:rPr lang="en-US" b="0" dirty="0" smtClean="0"/>
              <a:t> of 12</a:t>
            </a:r>
            <a:endParaRPr lang="en-US" dirty="0" smtClean="0"/>
          </a:p>
        </p:txBody>
      </p:sp>
      <p:sp>
        <p:nvSpPr>
          <p:cNvPr id="2054" name="Text Box 2"/>
          <p:cNvSpPr txBox="1">
            <a:spLocks noChangeArrowheads="1"/>
          </p:cNvSpPr>
          <p:nvPr/>
        </p:nvSpPr>
        <p:spPr bwMode="auto">
          <a:xfrm>
            <a:off x="609600" y="1682976"/>
            <a:ext cx="7924800" cy="3339376"/>
          </a:xfrm>
          <a:prstGeom prst="rect">
            <a:avLst/>
          </a:prstGeom>
          <a:solidFill>
            <a:srgbClr val="CCFFCC"/>
          </a:solidFill>
          <a:ln w="9525">
            <a:solidFill>
              <a:schemeClr val="tx1"/>
            </a:solidFill>
            <a:miter lim="800000"/>
            <a:headEnd/>
            <a:tailEnd/>
          </a:ln>
        </p:spPr>
        <p:txBody>
          <a:bodyPr wrap="square" anchor="ctr">
            <a:spAutoFit/>
          </a:bodyPr>
          <a:lstStyle/>
          <a:p>
            <a:pPr algn="ctr">
              <a:spcBef>
                <a:spcPct val="25000"/>
              </a:spcBef>
            </a:pPr>
            <a:r>
              <a:rPr lang="en-US" u="sng" dirty="0" smtClean="0"/>
              <a:t>Did Jesus act in accordance with Torah?</a:t>
            </a:r>
            <a:r>
              <a:rPr lang="en-US" dirty="0" smtClean="0"/>
              <a:t> (continued)</a:t>
            </a:r>
          </a:p>
          <a:p>
            <a:pPr>
              <a:spcBef>
                <a:spcPts val="600"/>
              </a:spcBef>
              <a:buClr>
                <a:srgbClr val="FF6600"/>
              </a:buClr>
            </a:pPr>
            <a:r>
              <a:rPr lang="en-US" sz="1400" b="1" u="sng" dirty="0" smtClean="0"/>
              <a:t>Issue</a:t>
            </a:r>
            <a:r>
              <a:rPr lang="en-US" sz="1400" b="1" dirty="0" smtClean="0"/>
              <a:t>:  </a:t>
            </a:r>
            <a:r>
              <a:rPr lang="en-US" sz="1400" b="1" dirty="0" smtClean="0">
                <a:solidFill>
                  <a:srgbClr val="008000"/>
                </a:solidFill>
              </a:rPr>
              <a:t>Love of people and brotherhood - Attitude toward Gentiles</a:t>
            </a:r>
          </a:p>
          <a:p>
            <a:pPr lvl="1">
              <a:spcBef>
                <a:spcPts val="600"/>
              </a:spcBef>
              <a:buClr>
                <a:srgbClr val="3333FF"/>
              </a:buClr>
              <a:buFont typeface="Wingdings" pitchFamily="2" charset="2"/>
              <a:buChar char="Y"/>
            </a:pPr>
            <a:r>
              <a:rPr lang="en-US" sz="1400" dirty="0" smtClean="0">
                <a:solidFill>
                  <a:srgbClr val="3333FF"/>
                </a:solidFill>
              </a:rPr>
              <a:t> The Torah requires Jews to not wrong a Gentile in speech, and love the Gentile:</a:t>
            </a:r>
          </a:p>
          <a:p>
            <a:pPr lvl="1">
              <a:buClr>
                <a:srgbClr val="3333FF"/>
              </a:buClr>
            </a:pPr>
            <a:endParaRPr lang="en-US" sz="1400" dirty="0" smtClean="0"/>
          </a:p>
          <a:p>
            <a:pPr lvl="1">
              <a:buClr>
                <a:srgbClr val="3333FF"/>
              </a:buClr>
            </a:pPr>
            <a:endParaRPr lang="en-US" sz="1400" dirty="0" smtClean="0"/>
          </a:p>
          <a:p>
            <a:pPr lvl="1">
              <a:spcBef>
                <a:spcPts val="300"/>
              </a:spcBef>
              <a:spcAft>
                <a:spcPts val="600"/>
              </a:spcAft>
              <a:buClr>
                <a:srgbClr val="FF6600"/>
              </a:buClr>
              <a:buFont typeface="Wingdings" pitchFamily="2" charset="2"/>
              <a:buChar char="U"/>
            </a:pPr>
            <a:r>
              <a:rPr lang="en-US" sz="1400" dirty="0" smtClean="0">
                <a:solidFill>
                  <a:srgbClr val="FF6600"/>
                </a:solidFill>
              </a:rPr>
              <a:t> The Gospel of Matthew contains the following account:</a:t>
            </a:r>
          </a:p>
          <a:p>
            <a:pPr lvl="1">
              <a:buClr>
                <a:srgbClr val="3333FF"/>
              </a:buClr>
            </a:pPr>
            <a:endParaRPr lang="en-US" sz="1400" dirty="0" smtClean="0"/>
          </a:p>
          <a:p>
            <a:pPr lvl="1">
              <a:buClr>
                <a:srgbClr val="3333FF"/>
              </a:buClr>
            </a:pPr>
            <a:endParaRPr lang="en-US" sz="1400" dirty="0" smtClean="0"/>
          </a:p>
          <a:p>
            <a:pPr lvl="1">
              <a:buClr>
                <a:srgbClr val="3333FF"/>
              </a:buClr>
            </a:pPr>
            <a:endParaRPr lang="en-US" sz="1400" dirty="0" smtClean="0"/>
          </a:p>
          <a:p>
            <a:pPr lvl="1">
              <a:buClr>
                <a:srgbClr val="3333FF"/>
              </a:buClr>
            </a:pPr>
            <a:r>
              <a:rPr lang="en-US" sz="1400" dirty="0" smtClean="0"/>
              <a:t>     </a:t>
            </a:r>
          </a:p>
          <a:p>
            <a:pPr lvl="1">
              <a:buClr>
                <a:srgbClr val="3333FF"/>
              </a:buClr>
            </a:pPr>
            <a:r>
              <a:rPr lang="en-US" sz="1400" dirty="0" smtClean="0"/>
              <a:t>    </a:t>
            </a:r>
          </a:p>
          <a:p>
            <a:pPr lvl="1">
              <a:buClr>
                <a:srgbClr val="3333FF"/>
              </a:buClr>
            </a:pPr>
            <a:r>
              <a:rPr lang="en-US" sz="1400" dirty="0" smtClean="0"/>
              <a:t>    This Gentile woman came to Jesus for help, and he called her a dog!</a:t>
            </a:r>
            <a:endParaRPr lang="en-US" sz="1400" dirty="0" smtClean="0">
              <a:solidFill>
                <a:srgbClr val="FF6600"/>
              </a:solidFill>
            </a:endParaRPr>
          </a:p>
          <a:p>
            <a:pPr>
              <a:spcBef>
                <a:spcPts val="600"/>
              </a:spcBef>
              <a:buClr>
                <a:srgbClr val="3333FF"/>
              </a:buClr>
            </a:pPr>
            <a:r>
              <a:rPr lang="en-US" sz="1400" b="1" u="sng" dirty="0" smtClean="0"/>
              <a:t>Conclusion</a:t>
            </a:r>
            <a:r>
              <a:rPr lang="en-US" sz="1400" b="1" dirty="0" smtClean="0"/>
              <a:t>:  </a:t>
            </a:r>
            <a:r>
              <a:rPr lang="en-US" sz="1400" b="1" dirty="0" smtClean="0">
                <a:solidFill>
                  <a:srgbClr val="FF0000"/>
                </a:solidFill>
              </a:rPr>
              <a:t>Jesus violated commands concerning the treatment of Gentiles!</a:t>
            </a:r>
          </a:p>
        </p:txBody>
      </p:sp>
      <p:graphicFrame>
        <p:nvGraphicFramePr>
          <p:cNvPr id="53252" name="Object 4"/>
          <p:cNvGraphicFramePr>
            <a:graphicFrameLocks noChangeAspect="1"/>
          </p:cNvGraphicFramePr>
          <p:nvPr/>
        </p:nvGraphicFramePr>
        <p:xfrm>
          <a:off x="1376363" y="2667000"/>
          <a:ext cx="7021512" cy="380999"/>
        </p:xfrm>
        <a:graphic>
          <a:graphicData uri="http://schemas.openxmlformats.org/presentationml/2006/ole">
            <p:oleObj spid="_x0000_s53252" name="Document" r:id="rId4" imgW="7290591" imgH="372352" progId="Word.Document.12">
              <p:embed/>
            </p:oleObj>
          </a:graphicData>
        </a:graphic>
      </p:graphicFrame>
      <p:graphicFrame>
        <p:nvGraphicFramePr>
          <p:cNvPr id="53253" name="Object 5"/>
          <p:cNvGraphicFramePr>
            <a:graphicFrameLocks noChangeAspect="1"/>
          </p:cNvGraphicFramePr>
          <p:nvPr/>
        </p:nvGraphicFramePr>
        <p:xfrm>
          <a:off x="1371600" y="3352800"/>
          <a:ext cx="7021512" cy="1009650"/>
        </p:xfrm>
        <a:graphic>
          <a:graphicData uri="http://schemas.openxmlformats.org/presentationml/2006/ole">
            <p:oleObj spid="_x0000_s53253" name="Document" r:id="rId5" imgW="7202987" imgH="1028383" progId="Word.Document.12">
              <p:embed/>
            </p:oleObj>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Date Placeholder 1"/>
          <p:cNvSpPr>
            <a:spLocks noGrp="1"/>
          </p:cNvSpPr>
          <p:nvPr>
            <p:ph type="dt" sz="quarter" idx="10"/>
          </p:nvPr>
        </p:nvSpPr>
        <p:spPr>
          <a:noFill/>
        </p:spPr>
        <p:txBody>
          <a:bodyPr/>
          <a:lstStyle/>
          <a:p>
            <a:r>
              <a:rPr lang="en-US" smtClean="0"/>
              <a:t>October 28, 2015</a:t>
            </a:r>
          </a:p>
        </p:txBody>
      </p:sp>
      <p:sp>
        <p:nvSpPr>
          <p:cNvPr id="2052" name="Footer Placeholder 2"/>
          <p:cNvSpPr>
            <a:spLocks noGrp="1"/>
          </p:cNvSpPr>
          <p:nvPr>
            <p:ph type="ftr" sz="quarter" idx="11"/>
          </p:nvPr>
        </p:nvSpPr>
        <p:spPr>
          <a:noFill/>
        </p:spPr>
        <p:txBody>
          <a:bodyPr/>
          <a:lstStyle/>
          <a:p>
            <a:r>
              <a:rPr lang="en-US" smtClean="0"/>
              <a:t>Sinless Jesus?</a:t>
            </a:r>
          </a:p>
        </p:txBody>
      </p:sp>
      <p:sp>
        <p:nvSpPr>
          <p:cNvPr id="2053" name="Slide Number Placeholder 3"/>
          <p:cNvSpPr>
            <a:spLocks noGrp="1"/>
          </p:cNvSpPr>
          <p:nvPr>
            <p:ph type="sldNum" sz="quarter" idx="12"/>
          </p:nvPr>
        </p:nvSpPr>
        <p:spPr>
          <a:noFill/>
        </p:spPr>
        <p:txBody>
          <a:bodyPr/>
          <a:lstStyle/>
          <a:p>
            <a:r>
              <a:rPr lang="en-US" dirty="0" smtClean="0"/>
              <a:t> </a:t>
            </a:r>
            <a:r>
              <a:rPr lang="en-US" b="0" dirty="0" smtClean="0"/>
              <a:t>Page </a:t>
            </a:r>
            <a:fld id="{0A07392B-2AAD-40B9-A3AF-040D4E9EFE1B}" type="slidenum">
              <a:rPr lang="en-US" b="0" smtClean="0"/>
              <a:pPr/>
              <a:t>9</a:t>
            </a:fld>
            <a:r>
              <a:rPr lang="en-US" b="0" dirty="0" smtClean="0"/>
              <a:t> of 12</a:t>
            </a:r>
            <a:endParaRPr lang="en-US" dirty="0" smtClean="0"/>
          </a:p>
        </p:txBody>
      </p:sp>
      <p:sp>
        <p:nvSpPr>
          <p:cNvPr id="2054" name="Text Box 2"/>
          <p:cNvSpPr txBox="1">
            <a:spLocks noChangeArrowheads="1"/>
          </p:cNvSpPr>
          <p:nvPr/>
        </p:nvSpPr>
        <p:spPr bwMode="auto">
          <a:xfrm>
            <a:off x="304800" y="313371"/>
            <a:ext cx="8534400" cy="6078587"/>
          </a:xfrm>
          <a:prstGeom prst="rect">
            <a:avLst/>
          </a:prstGeom>
          <a:solidFill>
            <a:srgbClr val="CCFFCC"/>
          </a:solidFill>
          <a:ln w="9525">
            <a:solidFill>
              <a:schemeClr val="tx1"/>
            </a:solidFill>
            <a:miter lim="800000"/>
            <a:headEnd/>
            <a:tailEnd/>
          </a:ln>
        </p:spPr>
        <p:txBody>
          <a:bodyPr wrap="square" anchor="ctr">
            <a:spAutoFit/>
          </a:bodyPr>
          <a:lstStyle/>
          <a:p>
            <a:pPr algn="ctr">
              <a:spcBef>
                <a:spcPct val="25000"/>
              </a:spcBef>
            </a:pPr>
            <a:r>
              <a:rPr lang="en-US" u="sng" dirty="0" smtClean="0"/>
              <a:t>Did Jesus act in accordance with Torah?</a:t>
            </a:r>
            <a:r>
              <a:rPr lang="en-US" dirty="0" smtClean="0"/>
              <a:t> (continued)</a:t>
            </a:r>
          </a:p>
          <a:p>
            <a:pPr>
              <a:spcBef>
                <a:spcPts val="600"/>
              </a:spcBef>
              <a:buClr>
                <a:srgbClr val="FF6600"/>
              </a:buClr>
            </a:pPr>
            <a:r>
              <a:rPr lang="en-US" sz="1400" b="1" u="sng" dirty="0" smtClean="0"/>
              <a:t>Issue</a:t>
            </a:r>
            <a:r>
              <a:rPr lang="en-US" sz="1400" b="1" dirty="0" smtClean="0"/>
              <a:t>:  </a:t>
            </a:r>
            <a:r>
              <a:rPr lang="en-US" sz="1400" b="1" dirty="0" smtClean="0">
                <a:solidFill>
                  <a:srgbClr val="008000"/>
                </a:solidFill>
              </a:rPr>
              <a:t>Love of people and brotherhood - Attitude toward Jews</a:t>
            </a:r>
          </a:p>
          <a:p>
            <a:pPr lvl="1">
              <a:spcBef>
                <a:spcPts val="600"/>
              </a:spcBef>
              <a:buClr>
                <a:srgbClr val="3333FF"/>
              </a:buClr>
              <a:buFont typeface="Wingdings" pitchFamily="2" charset="2"/>
              <a:buChar char="Y"/>
            </a:pPr>
            <a:r>
              <a:rPr lang="en-US" sz="1400" dirty="0" smtClean="0">
                <a:solidFill>
                  <a:srgbClr val="3333FF"/>
                </a:solidFill>
              </a:rPr>
              <a:t> Several precepts in the Torah deal with behavior toward fellow Jews:</a:t>
            </a:r>
          </a:p>
          <a:p>
            <a:pPr lvl="1">
              <a:buClr>
                <a:srgbClr val="3333FF"/>
              </a:buClr>
            </a:pPr>
            <a:endParaRPr lang="en-US" sz="1400" dirty="0" smtClean="0"/>
          </a:p>
          <a:p>
            <a:pPr lvl="1">
              <a:buClr>
                <a:srgbClr val="3333FF"/>
              </a:buClr>
            </a:pPr>
            <a:r>
              <a:rPr lang="en-US" sz="1400" dirty="0" smtClean="0"/>
              <a:t>    </a:t>
            </a:r>
          </a:p>
          <a:p>
            <a:pPr lvl="1">
              <a:spcBef>
                <a:spcPts val="600"/>
              </a:spcBef>
              <a:buClr>
                <a:srgbClr val="3333FF"/>
              </a:buClr>
            </a:pPr>
            <a:r>
              <a:rPr lang="en-US" sz="1400" dirty="0" smtClean="0"/>
              <a:t>    This teaches to not cherish hatred in one's heart, to not put another Jew to shame, to rebuke the </a:t>
            </a:r>
          </a:p>
          <a:p>
            <a:pPr lvl="1">
              <a:buClr>
                <a:srgbClr val="3333FF"/>
              </a:buClr>
            </a:pPr>
            <a:r>
              <a:rPr lang="en-US" sz="1400" dirty="0" smtClean="0"/>
              <a:t>    sinner, to love all other Jews, to not take revenge, and to not carry a grudge.</a:t>
            </a:r>
          </a:p>
          <a:p>
            <a:pPr lvl="1">
              <a:spcBef>
                <a:spcPts val="600"/>
              </a:spcBef>
              <a:buClr>
                <a:srgbClr val="FF6600"/>
              </a:buClr>
              <a:buFont typeface="Wingdings" pitchFamily="2" charset="2"/>
              <a:buChar char="U"/>
            </a:pPr>
            <a:r>
              <a:rPr lang="en-US" sz="1400" dirty="0" smtClean="0">
                <a:solidFill>
                  <a:srgbClr val="FF6600"/>
                </a:solidFill>
              </a:rPr>
              <a:t> Curiously, when asked by someone what the greatest commandment was, Jesus replied:</a:t>
            </a:r>
          </a:p>
          <a:p>
            <a:pPr lvl="1">
              <a:buClr>
                <a:srgbClr val="3333FF"/>
              </a:buClr>
            </a:pPr>
            <a:endParaRPr lang="en-US" sz="1400" dirty="0" smtClean="0"/>
          </a:p>
          <a:p>
            <a:pPr lvl="1">
              <a:buClr>
                <a:srgbClr val="3333FF"/>
              </a:buClr>
            </a:pPr>
            <a:endParaRPr lang="en-US" sz="1400" dirty="0" smtClean="0"/>
          </a:p>
          <a:p>
            <a:pPr lvl="1">
              <a:spcBef>
                <a:spcPts val="600"/>
              </a:spcBef>
              <a:buClr>
                <a:srgbClr val="3333FF"/>
              </a:buClr>
            </a:pPr>
            <a:r>
              <a:rPr lang="en-US" sz="1400" dirty="0" smtClean="0"/>
              <a:t>    In other words, he essentially echoes Deuteronomy 6:5 and a portion of Leviticus 19:18.  But, did </a:t>
            </a:r>
          </a:p>
          <a:p>
            <a:pPr lvl="1">
              <a:buClr>
                <a:srgbClr val="3333FF"/>
              </a:buClr>
            </a:pPr>
            <a:r>
              <a:rPr lang="en-US" sz="1400" dirty="0" smtClean="0"/>
              <a:t>    he "walk the talk"?</a:t>
            </a:r>
            <a:endParaRPr lang="en-US" sz="1400" dirty="0" smtClean="0">
              <a:solidFill>
                <a:srgbClr val="FF6600"/>
              </a:solidFill>
            </a:endParaRPr>
          </a:p>
          <a:p>
            <a:pPr lvl="1">
              <a:buClr>
                <a:srgbClr val="3333FF"/>
              </a:buClr>
            </a:pPr>
            <a:endParaRPr lang="en-US" sz="1400" dirty="0" smtClean="0"/>
          </a:p>
          <a:p>
            <a:pPr lvl="1">
              <a:buClr>
                <a:srgbClr val="3333FF"/>
              </a:buClr>
            </a:pPr>
            <a:endParaRPr lang="en-US" sz="1400" dirty="0" smtClean="0"/>
          </a:p>
          <a:p>
            <a:pPr lvl="1">
              <a:buClr>
                <a:srgbClr val="3333FF"/>
              </a:buClr>
            </a:pPr>
            <a:endParaRPr lang="en-US" sz="1400" dirty="0" smtClean="0"/>
          </a:p>
          <a:p>
            <a:pPr lvl="1"/>
            <a:r>
              <a:rPr lang="en-US" sz="1400" dirty="0" smtClean="0"/>
              <a:t>    </a:t>
            </a:r>
          </a:p>
          <a:p>
            <a:pPr lvl="1">
              <a:spcBef>
                <a:spcPts val="1200"/>
              </a:spcBef>
            </a:pPr>
            <a:r>
              <a:rPr lang="en-US" sz="1400" dirty="0" smtClean="0"/>
              <a:t>    The various highlighted descriptions do not sound like words of a Jew who may not necessarily </a:t>
            </a:r>
          </a:p>
          <a:p>
            <a:pPr lvl="1"/>
            <a:r>
              <a:rPr lang="en-US" sz="1400" dirty="0" smtClean="0"/>
              <a:t>    agree with a particular ideology, yet tries to adhere to the precepts in Leviticus 19:17-18.  This </a:t>
            </a:r>
          </a:p>
          <a:p>
            <a:pPr lvl="1"/>
            <a:r>
              <a:rPr lang="en-US" sz="1400" dirty="0" smtClean="0"/>
              <a:t>    vicious, violent language sounds more like it is coming from the lips of a virulent anti-Semite, and </a:t>
            </a:r>
          </a:p>
          <a:p>
            <a:pPr lvl="1"/>
            <a:r>
              <a:rPr lang="en-US" sz="1400" dirty="0" smtClean="0"/>
              <a:t>    its likes are found throughout the Four Gospels.</a:t>
            </a:r>
          </a:p>
          <a:p>
            <a:pPr lvl="1">
              <a:spcBef>
                <a:spcPts val="600"/>
              </a:spcBef>
            </a:pPr>
            <a:r>
              <a:rPr lang="en-US" sz="1400" dirty="0" smtClean="0"/>
              <a:t>    Missionaries typically counter by pointing out that the prophets often resorted to harsh language </a:t>
            </a:r>
          </a:p>
          <a:p>
            <a:pPr lvl="1"/>
            <a:r>
              <a:rPr lang="en-US" sz="1400" dirty="0" smtClean="0"/>
              <a:t>    toward Israel, which is true.  However, the difference is that the prophets reproved the people for </a:t>
            </a:r>
          </a:p>
          <a:p>
            <a:pPr lvl="1"/>
            <a:r>
              <a:rPr lang="en-US" sz="1400" dirty="0" smtClean="0"/>
              <a:t>    not obeying the Torah, whereas Jesus cursed at the Jews for not following him.</a:t>
            </a:r>
          </a:p>
          <a:p>
            <a:pPr>
              <a:spcBef>
                <a:spcPts val="600"/>
              </a:spcBef>
            </a:pPr>
            <a:r>
              <a:rPr lang="en-US" sz="1400" b="1" u="sng" dirty="0" smtClean="0"/>
              <a:t>Conclusion</a:t>
            </a:r>
            <a:r>
              <a:rPr lang="en-US" sz="1400" b="1" dirty="0" smtClean="0"/>
              <a:t>:  </a:t>
            </a:r>
            <a:r>
              <a:rPr lang="en-US" sz="1400" b="1" dirty="0" smtClean="0">
                <a:solidFill>
                  <a:srgbClr val="FF0000"/>
                </a:solidFill>
              </a:rPr>
              <a:t>Jesus violated the commands concerning the treatment of fellow Jews!</a:t>
            </a:r>
          </a:p>
        </p:txBody>
      </p:sp>
      <p:graphicFrame>
        <p:nvGraphicFramePr>
          <p:cNvPr id="54278" name="Object 6"/>
          <p:cNvGraphicFramePr>
            <a:graphicFrameLocks noChangeAspect="1"/>
          </p:cNvGraphicFramePr>
          <p:nvPr/>
        </p:nvGraphicFramePr>
        <p:xfrm>
          <a:off x="1066800" y="1295400"/>
          <a:ext cx="7642225" cy="450850"/>
        </p:xfrm>
        <a:graphic>
          <a:graphicData uri="http://schemas.openxmlformats.org/presentationml/2006/ole">
            <p:oleObj spid="_x0000_s54278" name="Document" r:id="rId4" imgW="7930856" imgH="470756" progId="Word.Document.12">
              <p:embed/>
            </p:oleObj>
          </a:graphicData>
        </a:graphic>
      </p:graphicFrame>
      <p:graphicFrame>
        <p:nvGraphicFramePr>
          <p:cNvPr id="54279" name="Object 7"/>
          <p:cNvGraphicFramePr>
            <a:graphicFrameLocks noChangeAspect="1"/>
          </p:cNvGraphicFramePr>
          <p:nvPr/>
        </p:nvGraphicFramePr>
        <p:xfrm>
          <a:off x="1066800" y="2514600"/>
          <a:ext cx="7578725" cy="457200"/>
        </p:xfrm>
        <a:graphic>
          <a:graphicData uri="http://schemas.openxmlformats.org/presentationml/2006/ole">
            <p:oleObj spid="_x0000_s54279" name="Document" r:id="rId5" imgW="7866686" imgH="438676" progId="Word.Document.12">
              <p:embed/>
            </p:oleObj>
          </a:graphicData>
        </a:graphic>
      </p:graphicFrame>
      <p:graphicFrame>
        <p:nvGraphicFramePr>
          <p:cNvPr id="54280" name="Object 8"/>
          <p:cNvGraphicFramePr>
            <a:graphicFrameLocks noChangeAspect="1"/>
          </p:cNvGraphicFramePr>
          <p:nvPr/>
        </p:nvGraphicFramePr>
        <p:xfrm>
          <a:off x="1066800" y="3429000"/>
          <a:ext cx="7631112" cy="990600"/>
        </p:xfrm>
        <a:graphic>
          <a:graphicData uri="http://schemas.openxmlformats.org/presentationml/2006/ole">
            <p:oleObj spid="_x0000_s54280" name="Document" r:id="rId6" imgW="7922565" imgH="942234" progId="Word.Document.12">
              <p:embed/>
            </p:oleObj>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1146</TotalTime>
  <Words>2466</Words>
  <Application>Microsoft Office PowerPoint</Application>
  <PresentationFormat>On-screen Show (4:3)</PresentationFormat>
  <Paragraphs>275</Paragraphs>
  <Slides>12</Slides>
  <Notes>12</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12</vt:i4>
      </vt:variant>
    </vt:vector>
  </HeadingPairs>
  <TitlesOfParts>
    <vt:vector size="15" baseType="lpstr">
      <vt:lpstr>Office Theme</vt:lpstr>
      <vt:lpstr>Document</vt:lpstr>
      <vt:lpstr>Microsoft Office Word Document</vt:lpstr>
      <vt:lpstr>Slide 1</vt:lpstr>
      <vt:lpstr>Slide 2</vt:lpstr>
      <vt:lpstr>Slide 3</vt:lpstr>
      <vt:lpstr>Slide 4</vt:lpstr>
      <vt:lpstr>Slide 5</vt:lpstr>
      <vt:lpstr>Slide 6</vt:lpstr>
      <vt:lpstr>Slide 7</vt:lpstr>
      <vt:lpstr>Slide 8</vt:lpstr>
      <vt:lpstr>Slide 9</vt:lpstr>
      <vt:lpstr>Slide 10</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Uri Yosef</dc:creator>
  <cp:lastModifiedBy>Uri</cp:lastModifiedBy>
  <cp:revision>120</cp:revision>
  <dcterms:created xsi:type="dcterms:W3CDTF">2006-08-16T00:00:00Z</dcterms:created>
  <dcterms:modified xsi:type="dcterms:W3CDTF">2015-10-27T21:23:29Z</dcterms:modified>
</cp:coreProperties>
</file>