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318" r:id="rId4"/>
    <p:sldId id="306" r:id="rId5"/>
    <p:sldId id="326" r:id="rId6"/>
    <p:sldId id="329" r:id="rId7"/>
    <p:sldId id="324" r:id="rId8"/>
    <p:sldId id="325" r:id="rId9"/>
    <p:sldId id="323"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FF"/>
    <a:srgbClr val="33CC33"/>
    <a:srgbClr val="CCFFFF"/>
    <a:srgbClr val="FF0000"/>
    <a:srgbClr val="F8F8F8"/>
    <a:srgbClr val="CCEC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43" autoAdjust="0"/>
  </p:normalViewPr>
  <p:slideViewPr>
    <p:cSldViewPr snapToGrid="0">
      <p:cViewPr>
        <p:scale>
          <a:sx n="100" d="100"/>
          <a:sy n="100" d="100"/>
        </p:scale>
        <p:origin x="-8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4"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174E12-838A-4557-923C-DF418D7D005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3C3F811-EA91-4D85-AC1B-2BD099B72B59}"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97D7D4C-BE4D-42F3-8CFE-105D77B403AD}"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988A1F2-3B17-4BCB-A828-C66C8D532A9F}" type="slidenum">
              <a:rPr lang="en-US" smtClean="0"/>
              <a:pPr/>
              <a:t>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14D7165-3E4C-4AEA-BA0D-223F14140969}" type="slidenum">
              <a:rPr lang="en-US" smtClean="0"/>
              <a:pPr/>
              <a:t>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57CE489-9583-4F2A-9E11-F5C3AC3E81A2}" type="slidenum">
              <a:rPr lang="en-US" smtClean="0"/>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138D12B-2555-4493-A9D1-74E131D89240}" type="slidenum">
              <a:rPr lang="en-US" smtClean="0"/>
              <a:pPr/>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79D0B88-0BDC-403E-8136-2D5C41038A10}"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B40301E-6963-410E-A2C5-AB916E49A1FE}" type="slidenum">
              <a:rPr lang="en-US" smtClean="0"/>
              <a:pPr/>
              <a:t>8</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B447AE5-AAB5-4989-9C31-97D230CE8D20}"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February 10.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EF0B88FA-8054-4DE4-B4C7-F1F6890BFB3C}" type="slidenum">
              <a:rPr lang="en-US" b="0"/>
              <a:pPr>
                <a:defRPr/>
              </a:pPr>
              <a:t>‹#›</a:t>
            </a:fld>
            <a:r>
              <a:rPr lang="en-US" b="0"/>
              <a:t> of 8</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February 10.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61B9F069-7FBD-4405-8CBA-E186C122DDB0}" type="slidenum">
              <a:rPr lang="en-US" b="0"/>
              <a:pPr>
                <a:defRPr/>
              </a:pPr>
              <a:t>‹#›</a:t>
            </a:fld>
            <a:r>
              <a:rPr lang="en-US" b="0"/>
              <a:t> of 8</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February 10.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8328982E-284F-4C30-ACA4-0B3444C8B237}" type="slidenum">
              <a:rPr lang="en-US" b="0"/>
              <a:pPr>
                <a:defRPr/>
              </a:pPr>
              <a:t>‹#›</a:t>
            </a:fld>
            <a:r>
              <a:rPr lang="en-US" b="0"/>
              <a:t> of 8</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February 10.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6D0BA27E-F0EA-4868-8B94-462F5A830E15}" type="slidenum">
              <a:rPr lang="en-US" b="0"/>
              <a:pPr>
                <a:defRPr/>
              </a:pPr>
              <a:t>‹#›</a:t>
            </a:fld>
            <a:r>
              <a:rPr lang="en-US" b="0"/>
              <a:t> of 8</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February 10.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6391B44F-4338-4F5D-BCB6-7A9B3FDB9779}" type="slidenum">
              <a:rPr lang="en-US" b="0"/>
              <a:pPr>
                <a:defRPr/>
              </a:pPr>
              <a:t>‹#›</a:t>
            </a:fld>
            <a:r>
              <a:rPr lang="en-US" b="0"/>
              <a:t> of 8</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February 10.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E9F71466-425D-4DF8-BA91-12CACB3F970F}" type="slidenum">
              <a:rPr lang="en-US" b="0"/>
              <a:pPr>
                <a:defRPr/>
              </a:pPr>
              <a:t>‹#›</a:t>
            </a:fld>
            <a:r>
              <a:rPr lang="en-US" b="0"/>
              <a:t> of 8</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February 10. 2016</a:t>
            </a: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 </a:t>
            </a:r>
            <a:r>
              <a:rPr lang="en-US" b="0"/>
              <a:t>Page </a:t>
            </a:r>
            <a:fld id="{CC8CF256-0E46-46D0-9110-1CE8B65925BC}" type="slidenum">
              <a:rPr lang="en-US" b="0"/>
              <a:pPr>
                <a:defRPr/>
              </a:pPr>
              <a:t>‹#›</a:t>
            </a:fld>
            <a:r>
              <a:rPr lang="en-US" b="0"/>
              <a:t> of 8</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February 10. 2016</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 </a:t>
            </a:r>
            <a:r>
              <a:rPr lang="en-US" b="0"/>
              <a:t>Page </a:t>
            </a:r>
            <a:fld id="{0C46F45F-6450-482C-917B-A6E2016133FE}" type="slidenum">
              <a:rPr lang="en-US" b="0"/>
              <a:pPr>
                <a:defRPr/>
              </a:pPr>
              <a:t>‹#›</a:t>
            </a:fld>
            <a:r>
              <a:rPr lang="en-US" b="0"/>
              <a:t> of 8</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February 10. 2016</a:t>
            </a: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 </a:t>
            </a:r>
            <a:r>
              <a:rPr lang="en-US" b="0"/>
              <a:t>Page </a:t>
            </a:r>
            <a:fld id="{6E8357E6-C391-4E49-B6B1-5A39E1A11566}" type="slidenum">
              <a:rPr lang="en-US" b="0"/>
              <a:pPr>
                <a:defRPr/>
              </a:pPr>
              <a:t>‹#›</a:t>
            </a:fld>
            <a:r>
              <a:rPr lang="en-US" b="0"/>
              <a:t> of 8</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February 10.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C7E4ECCB-7E90-4AE6-8E6B-D584E8FCF30C}" type="slidenum">
              <a:rPr lang="en-US" b="0"/>
              <a:pPr>
                <a:defRPr/>
              </a:pPr>
              <a:t>‹#›</a:t>
            </a:fld>
            <a:r>
              <a:rPr lang="en-US" b="0"/>
              <a:t> of 8</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February 10.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6a</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E5C97876-95C3-463C-9194-8E44279413C7}" type="slidenum">
              <a:rPr lang="en-US" b="0"/>
              <a:pPr>
                <a:defRPr/>
              </a:pPr>
              <a:t>‹#›</a:t>
            </a:fld>
            <a:r>
              <a:rPr lang="en-US" b="0"/>
              <a:t> of 8</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smtClean="0"/>
              <a:t>February 10. 2016</a:t>
            </a:r>
            <a:endParaRPr lang="en-US"/>
          </a:p>
        </p:txBody>
      </p:sp>
      <p:sp>
        <p:nvSpPr>
          <p:cNvPr id="1029" name="Rectangle 5"/>
          <p:cNvSpPr>
            <a:spLocks noGrp="1" noChangeArrowheads="1"/>
          </p:cNvSpPr>
          <p:nvPr>
            <p:ph type="ftr" sz="quarter" idx="3"/>
          </p:nvPr>
        </p:nvSpPr>
        <p:spPr bwMode="auto">
          <a:xfrm>
            <a:off x="2581275" y="6245225"/>
            <a:ext cx="4000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Debunking Proof-Texts in the Psalms - Part 6a</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pPr>
              <a:defRPr/>
            </a:pPr>
            <a:r>
              <a:rPr lang="en-US"/>
              <a:t> Page </a:t>
            </a:r>
            <a:fld id="{C00D2497-FFC5-4FCC-992E-DB8CA24497C6}" type="slidenum">
              <a:rPr lang="en-US"/>
              <a:pPr>
                <a:defRPr/>
              </a:pPr>
              <a:t>‹#›</a:t>
            </a:fld>
            <a:r>
              <a:rPr lang="en-US"/>
              <a:t> of 8</a:t>
            </a:r>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jewishhome.org/counter/PsalmsPrfTxt5.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Office_Word_Document3.docx"/><Relationship Id="rId5" Type="http://schemas.openxmlformats.org/officeDocument/2006/relationships/package" Target="../embeddings/Microsoft_Office_Word_Document2.docx"/><Relationship Id="rId4" Type="http://schemas.openxmlformats.org/officeDocument/2006/relationships/package" Target="../embeddings/Microsoft_Office_Word_Document1.doc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package" Target="../embeddings/Microsoft_Office_Word_Document5.docx"/><Relationship Id="rId4" Type="http://schemas.openxmlformats.org/officeDocument/2006/relationships/package" Target="../embeddings/Microsoft_Office_Word_Document4.doc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package" Target="../embeddings/Microsoft_Office_Word_Document8.docx"/><Relationship Id="rId5" Type="http://schemas.openxmlformats.org/officeDocument/2006/relationships/package" Target="../embeddings/Microsoft_Office_Word_Document7.docx"/><Relationship Id="rId4" Type="http://schemas.openxmlformats.org/officeDocument/2006/relationships/package" Target="../embeddings/Microsoft_Office_Word_Document6.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package" Target="../embeddings/Microsoft_Office_Word_Document11.docx"/><Relationship Id="rId5" Type="http://schemas.openxmlformats.org/officeDocument/2006/relationships/package" Target="../embeddings/Microsoft_Office_Word_Document10.docx"/><Relationship Id="rId4" Type="http://schemas.openxmlformats.org/officeDocument/2006/relationships/package" Target="../embeddings/Microsoft_Office_Word_Document9.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package" Target="../embeddings/Microsoft_Office_Word_Document14.docx"/><Relationship Id="rId5" Type="http://schemas.openxmlformats.org/officeDocument/2006/relationships/package" Target="../embeddings/Microsoft_Office_Word_Document13.docx"/><Relationship Id="rId4" Type="http://schemas.openxmlformats.org/officeDocument/2006/relationships/package" Target="../embeddings/Microsoft_Office_Word_Document12.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package" Target="../embeddings/Microsoft_Office_Word_Document18.docx"/><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package" Target="../embeddings/Microsoft_Office_Word_Document17.docx"/><Relationship Id="rId5" Type="http://schemas.openxmlformats.org/officeDocument/2006/relationships/package" Target="../embeddings/Microsoft_Office_Word_Document16.docx"/><Relationship Id="rId4" Type="http://schemas.openxmlformats.org/officeDocument/2006/relationships/package" Target="../embeddings/Microsoft_Office_Word_Document15.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package" Target="../embeddings/Microsoft_Office_Word_Document19.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p>
            <a:r>
              <a:rPr lang="en-US" smtClean="0"/>
              <a:t>February 10. 2016</a:t>
            </a:r>
            <a:endParaRPr lang="en-US" dirty="0" smtClean="0"/>
          </a:p>
        </p:txBody>
      </p:sp>
      <p:sp>
        <p:nvSpPr>
          <p:cNvPr id="20483" name="Footer Placeholder 2"/>
          <p:cNvSpPr>
            <a:spLocks noGrp="1"/>
          </p:cNvSpPr>
          <p:nvPr>
            <p:ph type="ftr" sz="quarter" idx="11"/>
          </p:nvPr>
        </p:nvSpPr>
        <p:spPr>
          <a:noFill/>
        </p:spPr>
        <p:txBody>
          <a:bodyPr/>
          <a:lstStyle/>
          <a:p>
            <a:r>
              <a:rPr lang="en-US" smtClean="0"/>
              <a:t>Debunking Proof-Texts in the Psalms - Part 6a</a:t>
            </a:r>
          </a:p>
        </p:txBody>
      </p:sp>
      <p:sp>
        <p:nvSpPr>
          <p:cNvPr id="20484" name="Slide Number Placeholder 3"/>
          <p:cNvSpPr>
            <a:spLocks noGrp="1"/>
          </p:cNvSpPr>
          <p:nvPr>
            <p:ph type="sldNum" sz="quarter" idx="12"/>
          </p:nvPr>
        </p:nvSpPr>
        <p:spPr>
          <a:noFill/>
        </p:spPr>
        <p:txBody>
          <a:bodyPr/>
          <a:lstStyle/>
          <a:p>
            <a:r>
              <a:rPr lang="en-US" smtClean="0"/>
              <a:t> </a:t>
            </a:r>
            <a:r>
              <a:rPr lang="en-US" b="0" smtClean="0"/>
              <a:t>Page </a:t>
            </a:r>
            <a:fld id="{00D108CD-2602-4119-B3D4-D6753DA1DE4A}" type="slidenum">
              <a:rPr lang="en-US" b="0" smtClean="0"/>
              <a:pPr/>
              <a:t>1</a:t>
            </a:fld>
            <a:r>
              <a:rPr lang="en-US" b="0" smtClean="0"/>
              <a:t> of 9</a:t>
            </a:r>
            <a:endParaRPr lang="en-US" smtClean="0"/>
          </a:p>
        </p:txBody>
      </p:sp>
      <p:sp>
        <p:nvSpPr>
          <p:cNvPr id="20485" name="Text Box 4"/>
          <p:cNvSpPr txBox="1">
            <a:spLocks noChangeArrowheads="1"/>
          </p:cNvSpPr>
          <p:nvPr/>
        </p:nvSpPr>
        <p:spPr bwMode="auto">
          <a:xfrm>
            <a:off x="581025" y="1046163"/>
            <a:ext cx="7981950" cy="4648200"/>
          </a:xfrm>
          <a:prstGeom prst="rect">
            <a:avLst/>
          </a:prstGeom>
          <a:solidFill>
            <a:srgbClr val="CCFFCC"/>
          </a:solidFill>
          <a:ln w="9525">
            <a:solidFill>
              <a:schemeClr val="tx1"/>
            </a:solidFill>
            <a:miter lim="800000"/>
            <a:headEnd/>
            <a:tailEnd/>
          </a:ln>
        </p:spPr>
        <p:txBody>
          <a:bodyPr lIns="45720" rIns="45720" anchor="ctr">
            <a:spAutoFit/>
          </a:bodyPr>
          <a:lstStyle/>
          <a:p>
            <a:pPr algn="ctr"/>
            <a:endParaRPr lang="en-US" sz="1400" dirty="0"/>
          </a:p>
          <a:p>
            <a:pPr algn="ctr"/>
            <a:endParaRPr lang="en-US" sz="1400" dirty="0"/>
          </a:p>
          <a:p>
            <a:pPr algn="ctr"/>
            <a:endParaRPr lang="en-US" sz="1400" dirty="0"/>
          </a:p>
          <a:p>
            <a:pPr algn="ctr"/>
            <a:endParaRPr lang="en-US" sz="1400" dirty="0"/>
          </a:p>
          <a:p>
            <a:pPr algn="ctr"/>
            <a:r>
              <a:rPr lang="en-US" sz="2400" u="sng" dirty="0"/>
              <a:t>Debunking Proof-Texts from the Psalms</a:t>
            </a:r>
          </a:p>
          <a:p>
            <a:pPr algn="ctr"/>
            <a:r>
              <a:rPr lang="en-US" sz="2400" u="sng" dirty="0"/>
              <a:t>Part </a:t>
            </a:r>
            <a:r>
              <a:rPr lang="en-US" sz="2400" u="sng" dirty="0" smtClean="0"/>
              <a:t>6a</a:t>
            </a:r>
            <a:endParaRPr lang="en-US" sz="1800" dirty="0"/>
          </a:p>
          <a:p>
            <a:pPr algn="ctr"/>
            <a:endParaRPr lang="en-US" sz="1800" dirty="0"/>
          </a:p>
          <a:p>
            <a:pPr algn="ctr"/>
            <a:r>
              <a:rPr lang="en-US" sz="1800" dirty="0"/>
              <a:t>A Counter-Missionary Education Lesson</a:t>
            </a:r>
          </a:p>
          <a:p>
            <a:pPr algn="ctr">
              <a:spcBef>
                <a:spcPct val="50000"/>
              </a:spcBef>
              <a:spcAft>
                <a:spcPct val="50000"/>
              </a:spcAft>
            </a:pPr>
            <a:r>
              <a:rPr lang="en-US" sz="1800" dirty="0"/>
              <a:t>by</a:t>
            </a:r>
          </a:p>
          <a:p>
            <a:pPr algn="ctr"/>
            <a:r>
              <a:rPr lang="en-US" sz="1800" dirty="0"/>
              <a:t>Uri Yosef, Ph.D., Director of Education</a:t>
            </a:r>
          </a:p>
          <a:p>
            <a:pPr algn="ctr"/>
            <a:r>
              <a:rPr lang="en-US" sz="1800" dirty="0"/>
              <a:t>Virtual Yeshiva of the Messiah Truth Project, Inc.</a:t>
            </a:r>
          </a:p>
          <a:p>
            <a:pPr algn="ctr"/>
            <a:endParaRPr lang="en-US" sz="1400" dirty="0"/>
          </a:p>
          <a:p>
            <a:pPr algn="ctr"/>
            <a:r>
              <a:rPr lang="en-US" sz="1400" dirty="0"/>
              <a:t>[The article on this topic is located here - </a:t>
            </a:r>
            <a:r>
              <a:rPr lang="en-US" sz="1400" dirty="0" smtClean="0">
                <a:hlinkClick r:id="rId3"/>
              </a:rPr>
              <a:t>http://thejewishhome.org/counter/PsalmsPrfTxt5.pdf</a:t>
            </a:r>
            <a:r>
              <a:rPr lang="en-US" sz="1400" dirty="0" smtClean="0"/>
              <a:t>]</a:t>
            </a:r>
            <a:endParaRPr lang="en-US" sz="1400" dirty="0"/>
          </a:p>
          <a:p>
            <a:pPr algn="ctr"/>
            <a:endParaRPr lang="en-US" sz="1400" dirty="0"/>
          </a:p>
          <a:p>
            <a:pPr algn="ctr"/>
            <a:endParaRPr lang="en-US" sz="1400" dirty="0"/>
          </a:p>
          <a:p>
            <a:pPr algn="ctr"/>
            <a:r>
              <a:rPr lang="en-US" sz="1400" dirty="0"/>
              <a:t>Copyright © Uri Yosef 2015 for the Messiah Truth Project, Inc.</a:t>
            </a:r>
          </a:p>
          <a:p>
            <a:pPr algn="ctr"/>
            <a:r>
              <a:rPr lang="en-US" sz="1400" dirty="0"/>
              <a:t>All rights reserved</a:t>
            </a:r>
          </a:p>
        </p:txBody>
      </p:sp>
      <p:sp>
        <p:nvSpPr>
          <p:cNvPr id="20486" name="Text Box 35"/>
          <p:cNvSpPr txBox="1">
            <a:spLocks noChangeArrowheads="1"/>
          </p:cNvSpPr>
          <p:nvPr/>
        </p:nvSpPr>
        <p:spPr bwMode="auto">
          <a:xfrm>
            <a:off x="2036763" y="1258888"/>
            <a:ext cx="5029200" cy="528637"/>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en-US" sz="2800"/>
              <a:t>Counter-Missionary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p>
            <a:r>
              <a:rPr lang="en-US" smtClean="0"/>
              <a:t>February 10. 2016</a:t>
            </a:r>
          </a:p>
        </p:txBody>
      </p:sp>
      <p:sp>
        <p:nvSpPr>
          <p:cNvPr id="21507" name="Footer Placeholder 2"/>
          <p:cNvSpPr>
            <a:spLocks noGrp="1"/>
          </p:cNvSpPr>
          <p:nvPr>
            <p:ph type="ftr" sz="quarter" idx="11"/>
          </p:nvPr>
        </p:nvSpPr>
        <p:spPr>
          <a:noFill/>
        </p:spPr>
        <p:txBody>
          <a:bodyPr/>
          <a:lstStyle/>
          <a:p>
            <a:r>
              <a:rPr lang="en-US" smtClean="0"/>
              <a:t>Debunking Proof-Texts in the Psalms - Part 6a</a:t>
            </a:r>
          </a:p>
        </p:txBody>
      </p:sp>
      <p:sp>
        <p:nvSpPr>
          <p:cNvPr id="21508" name="Slide Number Placeholder 3"/>
          <p:cNvSpPr>
            <a:spLocks noGrp="1"/>
          </p:cNvSpPr>
          <p:nvPr>
            <p:ph type="sldNum" sz="quarter" idx="12"/>
          </p:nvPr>
        </p:nvSpPr>
        <p:spPr>
          <a:noFill/>
        </p:spPr>
        <p:txBody>
          <a:bodyPr/>
          <a:lstStyle/>
          <a:p>
            <a:r>
              <a:rPr lang="en-US" smtClean="0"/>
              <a:t> </a:t>
            </a:r>
            <a:r>
              <a:rPr lang="en-US" b="0" smtClean="0"/>
              <a:t>Page </a:t>
            </a:r>
            <a:fld id="{5B368B7C-0987-4142-B46D-24AD6B8E2933}" type="slidenum">
              <a:rPr lang="en-US" b="0" smtClean="0"/>
              <a:pPr/>
              <a:t>2</a:t>
            </a:fld>
            <a:r>
              <a:rPr lang="en-US" b="0" smtClean="0"/>
              <a:t> of 9</a:t>
            </a:r>
            <a:endParaRPr lang="en-US" smtClean="0"/>
          </a:p>
        </p:txBody>
      </p:sp>
      <p:sp>
        <p:nvSpPr>
          <p:cNvPr id="17413" name="Text Box 2"/>
          <p:cNvSpPr txBox="1">
            <a:spLocks noChangeArrowheads="1"/>
          </p:cNvSpPr>
          <p:nvPr/>
        </p:nvSpPr>
        <p:spPr bwMode="auto">
          <a:xfrm>
            <a:off x="895350" y="1538288"/>
            <a:ext cx="7315200" cy="3617912"/>
          </a:xfrm>
          <a:prstGeom prst="rect">
            <a:avLst/>
          </a:prstGeom>
          <a:solidFill>
            <a:srgbClr val="CCFFCC"/>
          </a:solidFill>
          <a:ln w="9525">
            <a:solidFill>
              <a:schemeClr val="tx1"/>
            </a:solidFill>
            <a:miter lim="800000"/>
            <a:headEnd/>
            <a:tailEnd/>
          </a:ln>
        </p:spPr>
        <p:txBody>
          <a:bodyPr lIns="45720" rIns="45720" anchor="ctr">
            <a:spAutoFit/>
          </a:bodyPr>
          <a:lstStyle/>
          <a:p>
            <a:pPr algn="ctr">
              <a:spcAft>
                <a:spcPct val="25000"/>
              </a:spcAft>
              <a:defRPr/>
            </a:pPr>
            <a:r>
              <a:rPr lang="en-US" sz="2000" u="sng" dirty="0"/>
              <a:t>Introduction</a:t>
            </a:r>
          </a:p>
          <a:p>
            <a:pPr>
              <a:spcAft>
                <a:spcPct val="25000"/>
              </a:spcAft>
              <a:defRPr/>
            </a:pPr>
            <a:r>
              <a:rPr lang="en-US" dirty="0"/>
              <a:t>The set of "messianic prophecies" identified by Christians in the Christian "Old Testament" is not congruent with the set of "messianic agenda items" that was developed in the Hebrew Bible by the Jewish prophets.</a:t>
            </a:r>
          </a:p>
          <a:p>
            <a:pPr>
              <a:spcAft>
                <a:spcPct val="25000"/>
              </a:spcAft>
              <a:defRPr/>
            </a:pPr>
            <a:r>
              <a:rPr lang="en-US" dirty="0"/>
              <a:t>The two most heavily mined sources for Christian so-called “proof-texts”, also known as "messianic prophecies“, are the Book of Isaiah and the Book of Psalms, respectively.</a:t>
            </a:r>
          </a:p>
          <a:p>
            <a:pPr>
              <a:spcAft>
                <a:spcPct val="25000"/>
              </a:spcAft>
              <a:defRPr/>
            </a:pPr>
            <a:r>
              <a:rPr lang="en-US" dirty="0"/>
              <a:t>This is the next in our series of lessons on Christian so-called “proof texts” in the Book of Psalms.  In this lesson we explore and investigate the validity of claims by Christians of </a:t>
            </a:r>
            <a:r>
              <a:rPr lang="en-US" dirty="0" smtClean="0"/>
              <a:t>the five "</a:t>
            </a:r>
            <a:r>
              <a:rPr lang="en-US" dirty="0"/>
              <a:t>messianic prophecies“ in </a:t>
            </a:r>
            <a:r>
              <a:rPr lang="en-US" dirty="0" smtClean="0"/>
              <a:t>Psalms 109.</a:t>
            </a:r>
            <a:r>
              <a:rPr lang="en-US" dirty="0" smtClean="0">
                <a:solidFill>
                  <a:srgbClr val="FF0000"/>
                </a:solidFill>
              </a:rPr>
              <a:t>*</a:t>
            </a:r>
            <a:endParaRPr lang="en-US" dirty="0"/>
          </a:p>
          <a:p>
            <a:pPr>
              <a:spcAft>
                <a:spcPct val="25000"/>
              </a:spcAft>
              <a:defRPr/>
            </a:pPr>
            <a:r>
              <a:rPr lang="en-US" dirty="0"/>
              <a:t>____________________</a:t>
            </a:r>
          </a:p>
          <a:p>
            <a:pPr marL="342900" indent="-342900">
              <a:spcAft>
                <a:spcPts val="0"/>
              </a:spcAft>
              <a:defRPr/>
            </a:pPr>
            <a:r>
              <a:rPr lang="en-US" sz="1400" dirty="0">
                <a:solidFill>
                  <a:srgbClr val="FF0000"/>
                </a:solidFill>
              </a:rPr>
              <a:t>* Due to space limitations on the slides, the material covered in the article linked on the </a:t>
            </a:r>
          </a:p>
          <a:p>
            <a:pPr marL="342900" indent="-342900">
              <a:spcAft>
                <a:spcPts val="0"/>
              </a:spcAft>
              <a:defRPr/>
            </a:pPr>
            <a:r>
              <a:rPr lang="en-US" sz="1400" dirty="0">
                <a:solidFill>
                  <a:srgbClr val="FF0000"/>
                </a:solidFill>
              </a:rPr>
              <a:t>   first slide will be broken up into several lessons.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Date Placeholder 1"/>
          <p:cNvSpPr>
            <a:spLocks noGrp="1"/>
          </p:cNvSpPr>
          <p:nvPr>
            <p:ph type="dt" sz="quarter" idx="10"/>
          </p:nvPr>
        </p:nvSpPr>
        <p:spPr>
          <a:noFill/>
        </p:spPr>
        <p:txBody>
          <a:bodyPr/>
          <a:lstStyle/>
          <a:p>
            <a:r>
              <a:rPr lang="en-US" smtClean="0"/>
              <a:t>February 10. 2016</a:t>
            </a:r>
          </a:p>
        </p:txBody>
      </p:sp>
      <p:sp>
        <p:nvSpPr>
          <p:cNvPr id="1030" name="Footer Placeholder 2"/>
          <p:cNvSpPr>
            <a:spLocks noGrp="1"/>
          </p:cNvSpPr>
          <p:nvPr>
            <p:ph type="ftr" sz="quarter" idx="11"/>
          </p:nvPr>
        </p:nvSpPr>
        <p:spPr>
          <a:noFill/>
        </p:spPr>
        <p:txBody>
          <a:bodyPr/>
          <a:lstStyle/>
          <a:p>
            <a:r>
              <a:rPr lang="en-US" smtClean="0"/>
              <a:t>Debunking Proof-Texts in the Psalms - Part 6a</a:t>
            </a:r>
          </a:p>
        </p:txBody>
      </p:sp>
      <p:sp>
        <p:nvSpPr>
          <p:cNvPr id="1031" name="Slide Number Placeholder 3"/>
          <p:cNvSpPr>
            <a:spLocks noGrp="1"/>
          </p:cNvSpPr>
          <p:nvPr>
            <p:ph type="sldNum" sz="quarter" idx="12"/>
          </p:nvPr>
        </p:nvSpPr>
        <p:spPr>
          <a:noFill/>
        </p:spPr>
        <p:txBody>
          <a:bodyPr/>
          <a:lstStyle/>
          <a:p>
            <a:r>
              <a:rPr lang="en-US" smtClean="0"/>
              <a:t> </a:t>
            </a:r>
            <a:r>
              <a:rPr lang="en-US" b="0" smtClean="0"/>
              <a:t>Page </a:t>
            </a:r>
            <a:fld id="{E5DBF6BB-EEA1-4A4B-AD8F-A1F481B642F0}" type="slidenum">
              <a:rPr lang="en-US" b="0" smtClean="0"/>
              <a:pPr/>
              <a:t>3</a:t>
            </a:fld>
            <a:r>
              <a:rPr lang="en-US" b="0" smtClean="0"/>
              <a:t> of 9</a:t>
            </a:r>
            <a:endParaRPr lang="en-US" smtClean="0"/>
          </a:p>
        </p:txBody>
      </p:sp>
      <p:sp>
        <p:nvSpPr>
          <p:cNvPr id="1032" name="Text Box 2"/>
          <p:cNvSpPr txBox="1">
            <a:spLocks noChangeArrowheads="1"/>
          </p:cNvSpPr>
          <p:nvPr/>
        </p:nvSpPr>
        <p:spPr bwMode="auto">
          <a:xfrm>
            <a:off x="219075" y="855971"/>
            <a:ext cx="8677276" cy="4893647"/>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109</a:t>
            </a:r>
            <a:endParaRPr lang="en-US" sz="1800" u="sng" dirty="0"/>
          </a:p>
          <a:p>
            <a:endParaRPr lang="en-US" sz="800" dirty="0"/>
          </a:p>
          <a:p>
            <a:r>
              <a:rPr lang="en-US" sz="1400" dirty="0"/>
              <a:t>Christian sources attribute to the </a:t>
            </a:r>
            <a:r>
              <a:rPr lang="en-US" sz="1400" dirty="0" smtClean="0"/>
              <a:t>109</a:t>
            </a:r>
            <a:r>
              <a:rPr lang="en-US" sz="1400" baseline="30000" dirty="0" smtClean="0"/>
              <a:t>th</a:t>
            </a:r>
            <a:r>
              <a:rPr lang="en-US" sz="1400" dirty="0" smtClean="0"/>
              <a:t> </a:t>
            </a:r>
            <a:r>
              <a:rPr lang="en-US" sz="1400" dirty="0"/>
              <a:t>Chapter in the Book of Psalms </a:t>
            </a:r>
            <a:r>
              <a:rPr lang="en-US" sz="1400" dirty="0" smtClean="0"/>
              <a:t>five </a:t>
            </a:r>
            <a:r>
              <a:rPr lang="en-US" sz="1400" dirty="0"/>
              <a:t>"messianic </a:t>
            </a:r>
            <a:r>
              <a:rPr lang="en-US" sz="1400" dirty="0" smtClean="0"/>
              <a:t>prophecies" </a:t>
            </a:r>
            <a:r>
              <a:rPr lang="en-US" sz="1400" dirty="0"/>
              <a:t>that </a:t>
            </a:r>
            <a:r>
              <a:rPr lang="en-US" sz="1400" dirty="0" smtClean="0"/>
              <a:t>are </a:t>
            </a:r>
            <a:r>
              <a:rPr lang="en-US" sz="1400" dirty="0"/>
              <a:t>"fulfilled" according to accounts in the New </a:t>
            </a:r>
            <a:r>
              <a:rPr lang="en-US" sz="1400" dirty="0" smtClean="0"/>
              <a:t>Testament.</a:t>
            </a:r>
            <a:endParaRPr lang="en-US" sz="1400" dirty="0"/>
          </a:p>
          <a:p>
            <a:endParaRPr lang="en-US" sz="1400" dirty="0"/>
          </a:p>
          <a:p>
            <a:pPr>
              <a:spcBef>
                <a:spcPts val="600"/>
              </a:spcBef>
            </a:pPr>
            <a:endParaRPr lang="en-US" sz="1400" dirty="0" smtClean="0"/>
          </a:p>
          <a:p>
            <a:pPr>
              <a:spcBef>
                <a:spcPts val="0"/>
              </a:spcBef>
            </a:pPr>
            <a:r>
              <a:rPr lang="en-US" sz="1400" dirty="0" smtClean="0"/>
              <a:t>Similar scenarios were encountered in </a:t>
            </a:r>
          </a:p>
          <a:p>
            <a:pPr>
              <a:spcBef>
                <a:spcPts val="0"/>
              </a:spcBef>
            </a:pPr>
            <a:r>
              <a:rPr lang="en-US" sz="1400" dirty="0" smtClean="0"/>
              <a:t>psalms previously investigated </a:t>
            </a:r>
          </a:p>
          <a:p>
            <a:pPr>
              <a:spcBef>
                <a:spcPts val="0"/>
              </a:spcBef>
            </a:pPr>
            <a:r>
              <a:rPr lang="en-US" sz="1400" dirty="0" smtClean="0"/>
              <a:t>(Psalms 27&amp;35).  The message </a:t>
            </a:r>
          </a:p>
          <a:p>
            <a:pPr>
              <a:spcBef>
                <a:spcPts val="0"/>
              </a:spcBef>
            </a:pPr>
            <a:r>
              <a:rPr lang="en-US" sz="1400" dirty="0" smtClean="0"/>
              <a:t>conveyed in verse 2 is that, while in his </a:t>
            </a:r>
          </a:p>
          <a:p>
            <a:pPr>
              <a:spcBef>
                <a:spcPts val="0"/>
              </a:spcBef>
            </a:pPr>
            <a:r>
              <a:rPr lang="en-US" sz="1400" dirty="0" smtClean="0"/>
              <a:t>presence, King David's enemies have </a:t>
            </a:r>
          </a:p>
          <a:p>
            <a:pPr>
              <a:spcBef>
                <a:spcPts val="0"/>
              </a:spcBef>
            </a:pPr>
            <a:r>
              <a:rPr lang="en-US" sz="1400" dirty="0" smtClean="0"/>
              <a:t>shown him (false) friendliness in order to cause him to let down his guard, whereas on other occasions they spoke deceitfully against him.</a:t>
            </a:r>
          </a:p>
          <a:p>
            <a:pPr>
              <a:spcBef>
                <a:spcPts val="600"/>
              </a:spcBef>
            </a:pPr>
            <a:r>
              <a:rPr lang="en-US" sz="1400" dirty="0" smtClean="0"/>
              <a:t>The "fulfillment" text, which is taken from a passage that describes the scene of Jesus before Pontius Pilate, has the author of the Gospel of John comparing the complaints of King David with the situation surrounding the allegedly false accusations leveled against Jesus.</a:t>
            </a:r>
          </a:p>
          <a:p>
            <a:pPr>
              <a:spcBef>
                <a:spcPts val="600"/>
              </a:spcBef>
            </a:pPr>
            <a:r>
              <a:rPr lang="en-US" sz="1400" dirty="0" smtClean="0"/>
              <a:t>According to accounts in the New Testament, Jesus taught the following:</a:t>
            </a:r>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lgn="ctr">
              <a:spcBef>
                <a:spcPts val="600"/>
              </a:spcBef>
            </a:pPr>
            <a:r>
              <a:rPr lang="en-US" sz="1400" dirty="0" smtClean="0"/>
              <a:t>--- Continued on the next slide ---</a:t>
            </a:r>
          </a:p>
        </p:txBody>
      </p:sp>
      <p:graphicFrame>
        <p:nvGraphicFramePr>
          <p:cNvPr id="1026" name="Object 2"/>
          <p:cNvGraphicFramePr>
            <a:graphicFrameLocks noChangeAspect="1"/>
          </p:cNvGraphicFramePr>
          <p:nvPr/>
        </p:nvGraphicFramePr>
        <p:xfrm>
          <a:off x="381000" y="1771650"/>
          <a:ext cx="2981325" cy="409575"/>
        </p:xfrm>
        <a:graphic>
          <a:graphicData uri="http://schemas.openxmlformats.org/presentationml/2006/ole">
            <p:oleObj spid="_x0000_s1026" name="Document" r:id="rId4" imgW="2985382" imgH="409839" progId="Word.Document.12">
              <p:embed/>
            </p:oleObj>
          </a:graphicData>
        </a:graphic>
      </p:graphicFrame>
      <p:graphicFrame>
        <p:nvGraphicFramePr>
          <p:cNvPr id="3" name="Object 6"/>
          <p:cNvGraphicFramePr>
            <a:graphicFrameLocks noChangeAspect="1"/>
          </p:cNvGraphicFramePr>
          <p:nvPr/>
        </p:nvGraphicFramePr>
        <p:xfrm>
          <a:off x="3400425" y="1752600"/>
          <a:ext cx="5467350" cy="1495425"/>
        </p:xfrm>
        <a:graphic>
          <a:graphicData uri="http://schemas.openxmlformats.org/presentationml/2006/ole">
            <p:oleObj spid="_x0000_s1030" name="Document" r:id="rId5" imgW="5489123" imgH="1654857" progId="Word.Document.12">
              <p:embed/>
            </p:oleObj>
          </a:graphicData>
        </a:graphic>
      </p:graphicFrame>
      <p:graphicFrame>
        <p:nvGraphicFramePr>
          <p:cNvPr id="4" name="Object 7"/>
          <p:cNvGraphicFramePr>
            <a:graphicFrameLocks noChangeAspect="1"/>
          </p:cNvGraphicFramePr>
          <p:nvPr/>
        </p:nvGraphicFramePr>
        <p:xfrm>
          <a:off x="361950" y="4867275"/>
          <a:ext cx="8505825" cy="485775"/>
        </p:xfrm>
        <a:graphic>
          <a:graphicData uri="http://schemas.openxmlformats.org/presentationml/2006/ole">
            <p:oleObj spid="_x0000_s1031" name="Document" r:id="rId6" imgW="8527500" imgH="486256"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Date Placeholder 1"/>
          <p:cNvSpPr>
            <a:spLocks noGrp="1"/>
          </p:cNvSpPr>
          <p:nvPr>
            <p:ph type="dt" sz="quarter" idx="10"/>
          </p:nvPr>
        </p:nvSpPr>
        <p:spPr>
          <a:noFill/>
        </p:spPr>
        <p:txBody>
          <a:bodyPr/>
          <a:lstStyle/>
          <a:p>
            <a:r>
              <a:rPr lang="en-US" smtClean="0"/>
              <a:t>February 10. 2016</a:t>
            </a:r>
            <a:endParaRPr lang="en-US" dirty="0" smtClean="0"/>
          </a:p>
        </p:txBody>
      </p:sp>
      <p:sp>
        <p:nvSpPr>
          <p:cNvPr id="2054" name="Footer Placeholder 2"/>
          <p:cNvSpPr>
            <a:spLocks noGrp="1"/>
          </p:cNvSpPr>
          <p:nvPr>
            <p:ph type="ftr" sz="quarter" idx="11"/>
          </p:nvPr>
        </p:nvSpPr>
        <p:spPr>
          <a:noFill/>
        </p:spPr>
        <p:txBody>
          <a:bodyPr/>
          <a:lstStyle/>
          <a:p>
            <a:r>
              <a:rPr lang="en-US" smtClean="0"/>
              <a:t>Debunking Proof-Texts in the Psalms - Part 6a</a:t>
            </a:r>
          </a:p>
        </p:txBody>
      </p:sp>
      <p:sp>
        <p:nvSpPr>
          <p:cNvPr id="2055" name="Slide Number Placeholder 3"/>
          <p:cNvSpPr>
            <a:spLocks noGrp="1"/>
          </p:cNvSpPr>
          <p:nvPr>
            <p:ph type="sldNum" sz="quarter" idx="12"/>
          </p:nvPr>
        </p:nvSpPr>
        <p:spPr>
          <a:noFill/>
        </p:spPr>
        <p:txBody>
          <a:bodyPr/>
          <a:lstStyle/>
          <a:p>
            <a:r>
              <a:rPr lang="en-US" smtClean="0"/>
              <a:t> </a:t>
            </a:r>
            <a:r>
              <a:rPr lang="en-US" b="0" smtClean="0"/>
              <a:t>Page </a:t>
            </a:r>
            <a:fld id="{843794FC-B285-45E4-8347-C9B6942AE0AB}" type="slidenum">
              <a:rPr lang="en-US" b="0" smtClean="0"/>
              <a:pPr/>
              <a:t>4</a:t>
            </a:fld>
            <a:r>
              <a:rPr lang="en-US" b="0" smtClean="0"/>
              <a:t> of 9</a:t>
            </a:r>
            <a:endParaRPr lang="en-US" smtClean="0"/>
          </a:p>
        </p:txBody>
      </p:sp>
      <p:sp>
        <p:nvSpPr>
          <p:cNvPr id="2056" name="Text Box 2"/>
          <p:cNvSpPr txBox="1">
            <a:spLocks noChangeArrowheads="1"/>
          </p:cNvSpPr>
          <p:nvPr/>
        </p:nvSpPr>
        <p:spPr bwMode="auto">
          <a:xfrm>
            <a:off x="266699" y="893902"/>
            <a:ext cx="8648701" cy="4747453"/>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109 (continued)</a:t>
            </a:r>
            <a:endParaRPr lang="en-US" sz="1400" dirty="0"/>
          </a:p>
          <a:p>
            <a:pPr>
              <a:spcBef>
                <a:spcPts val="600"/>
              </a:spcBef>
            </a:pPr>
            <a:r>
              <a:rPr lang="en-US" sz="1350" dirty="0" smtClean="0"/>
              <a:t>Yet, it seems that some passages in this psalm were ignored in the process of superposing Jesus onto this psalm.  In verses 6-20, King David launches into a tirade of curses against his enemies, in which he utilizes very strong language to request that they be punished:</a:t>
            </a:r>
          </a:p>
          <a:p>
            <a:pPr>
              <a:spcBef>
                <a:spcPts val="600"/>
              </a:spcBef>
            </a:pPr>
            <a:endParaRPr lang="en-US" sz="1350" dirty="0" smtClean="0"/>
          </a:p>
          <a:p>
            <a:pPr>
              <a:spcBef>
                <a:spcPts val="600"/>
              </a:spcBef>
            </a:pPr>
            <a:endParaRPr lang="en-US" sz="1350" dirty="0" smtClean="0"/>
          </a:p>
          <a:p>
            <a:pPr>
              <a:spcBef>
                <a:spcPts val="600"/>
              </a:spcBef>
            </a:pPr>
            <a:endParaRPr lang="en-US" sz="1350" dirty="0" smtClean="0"/>
          </a:p>
          <a:p>
            <a:pPr>
              <a:spcBef>
                <a:spcPts val="600"/>
              </a:spcBef>
            </a:pPr>
            <a:endParaRPr lang="en-US" sz="1350" dirty="0" smtClean="0"/>
          </a:p>
          <a:p>
            <a:pPr>
              <a:spcBef>
                <a:spcPts val="600"/>
              </a:spcBef>
            </a:pPr>
            <a:endParaRPr lang="en-US" sz="1350" dirty="0" smtClean="0"/>
          </a:p>
          <a:p>
            <a:pPr>
              <a:spcBef>
                <a:spcPts val="600"/>
              </a:spcBef>
            </a:pPr>
            <a:endParaRPr lang="en-US" sz="1350" dirty="0" smtClean="0"/>
          </a:p>
          <a:p>
            <a:pPr>
              <a:spcBef>
                <a:spcPts val="600"/>
              </a:spcBef>
            </a:pPr>
            <a:endParaRPr lang="en-US" sz="1350" dirty="0" smtClean="0"/>
          </a:p>
          <a:p>
            <a:pPr>
              <a:spcBef>
                <a:spcPts val="600"/>
              </a:spcBef>
            </a:pPr>
            <a:r>
              <a:rPr lang="en-US" sz="1350" dirty="0" smtClean="0"/>
              <a:t>Consequently, if this psalm were about Jesus, then the above outburst would also have to be attributed to him.  </a:t>
            </a:r>
            <a:r>
              <a:rPr lang="en-US" sz="1350" i="1" dirty="0" smtClean="0">
                <a:solidFill>
                  <a:srgbClr val="FF0000"/>
                </a:solidFill>
              </a:rPr>
              <a:t>What happened to blessing those who curse you and turning the other cheek to the one who strikes you on one cheek?</a:t>
            </a:r>
            <a:r>
              <a:rPr lang="en-US" sz="1350" dirty="0" smtClean="0"/>
              <a:t>  Clearly, this would not be an example of the “love your enemy” that Jesus allegedly preached.</a:t>
            </a:r>
          </a:p>
          <a:p>
            <a:pPr>
              <a:spcBef>
                <a:spcPts val="600"/>
              </a:spcBef>
            </a:pPr>
            <a:r>
              <a:rPr lang="en-US" sz="1350" dirty="0" smtClean="0"/>
              <a:t>The other flaw in the combination of this "messianic prophecy" and "fulfillment" pair is that the eventual outcomes were different.  Namely, King David survived the many plots against him, while Jesus wound up being crucified.</a:t>
            </a:r>
          </a:p>
          <a:p>
            <a:pPr>
              <a:spcBef>
                <a:spcPts val="600"/>
              </a:spcBef>
            </a:pPr>
            <a:r>
              <a:rPr lang="en-US" sz="1350" dirty="0" smtClean="0"/>
              <a:t>               </a:t>
            </a:r>
          </a:p>
        </p:txBody>
      </p:sp>
      <p:graphicFrame>
        <p:nvGraphicFramePr>
          <p:cNvPr id="5" name="Object 8"/>
          <p:cNvGraphicFramePr>
            <a:graphicFrameLocks noChangeAspect="1"/>
          </p:cNvGraphicFramePr>
          <p:nvPr/>
        </p:nvGraphicFramePr>
        <p:xfrm>
          <a:off x="352425" y="1990725"/>
          <a:ext cx="8496300" cy="1924050"/>
        </p:xfrm>
        <a:graphic>
          <a:graphicData uri="http://schemas.openxmlformats.org/presentationml/2006/ole">
            <p:oleObj spid="_x0000_s2056" name="Document" r:id="rId4" imgW="8508393" imgH="1930246" progId="Word.Document.12">
              <p:embed/>
            </p:oleObj>
          </a:graphicData>
        </a:graphic>
      </p:graphicFrame>
      <p:graphicFrame>
        <p:nvGraphicFramePr>
          <p:cNvPr id="2057" name="Object 9"/>
          <p:cNvGraphicFramePr>
            <a:graphicFrameLocks noChangeAspect="1"/>
          </p:cNvGraphicFramePr>
          <p:nvPr/>
        </p:nvGraphicFramePr>
        <p:xfrm>
          <a:off x="1609725" y="5314950"/>
          <a:ext cx="5476875" cy="200025"/>
        </p:xfrm>
        <a:graphic>
          <a:graphicData uri="http://schemas.openxmlformats.org/presentationml/2006/ole">
            <p:oleObj spid="_x0000_s2057" name="Document" r:id="rId5" imgW="5484797" imgH="204739"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Date Placeholder 1"/>
          <p:cNvSpPr>
            <a:spLocks noGrp="1"/>
          </p:cNvSpPr>
          <p:nvPr>
            <p:ph type="dt" sz="quarter" idx="10"/>
          </p:nvPr>
        </p:nvSpPr>
        <p:spPr>
          <a:noFill/>
        </p:spPr>
        <p:txBody>
          <a:bodyPr/>
          <a:lstStyle/>
          <a:p>
            <a:r>
              <a:rPr lang="en-US" smtClean="0"/>
              <a:t>February 10. 2016</a:t>
            </a:r>
          </a:p>
        </p:txBody>
      </p:sp>
      <p:sp>
        <p:nvSpPr>
          <p:cNvPr id="3078" name="Footer Placeholder 2"/>
          <p:cNvSpPr>
            <a:spLocks noGrp="1"/>
          </p:cNvSpPr>
          <p:nvPr>
            <p:ph type="ftr" sz="quarter" idx="11"/>
          </p:nvPr>
        </p:nvSpPr>
        <p:spPr>
          <a:noFill/>
        </p:spPr>
        <p:txBody>
          <a:bodyPr/>
          <a:lstStyle/>
          <a:p>
            <a:r>
              <a:rPr lang="en-US" smtClean="0"/>
              <a:t>Debunking Proof-Texts in the Psalms - Part 6a</a:t>
            </a:r>
            <a:endParaRPr lang="en-US" dirty="0" smtClean="0"/>
          </a:p>
        </p:txBody>
      </p:sp>
      <p:sp>
        <p:nvSpPr>
          <p:cNvPr id="3079" name="Slide Number Placeholder 3"/>
          <p:cNvSpPr>
            <a:spLocks noGrp="1"/>
          </p:cNvSpPr>
          <p:nvPr>
            <p:ph type="sldNum" sz="quarter" idx="12"/>
          </p:nvPr>
        </p:nvSpPr>
        <p:spPr>
          <a:noFill/>
        </p:spPr>
        <p:txBody>
          <a:bodyPr/>
          <a:lstStyle/>
          <a:p>
            <a:r>
              <a:rPr lang="en-US" smtClean="0"/>
              <a:t> </a:t>
            </a:r>
            <a:r>
              <a:rPr lang="en-US" b="0" smtClean="0"/>
              <a:t>Page </a:t>
            </a:r>
            <a:fld id="{9EDABBA1-1345-4BCA-A31D-F953EE7CB965}" type="slidenum">
              <a:rPr lang="en-US" b="0" smtClean="0"/>
              <a:pPr/>
              <a:t>5</a:t>
            </a:fld>
            <a:r>
              <a:rPr lang="en-US" b="0" smtClean="0"/>
              <a:t> of 9</a:t>
            </a:r>
            <a:endParaRPr lang="en-US" smtClean="0"/>
          </a:p>
        </p:txBody>
      </p:sp>
      <p:sp>
        <p:nvSpPr>
          <p:cNvPr id="3080" name="Text Box 2"/>
          <p:cNvSpPr txBox="1">
            <a:spLocks noChangeArrowheads="1"/>
          </p:cNvSpPr>
          <p:nvPr/>
        </p:nvSpPr>
        <p:spPr bwMode="auto">
          <a:xfrm>
            <a:off x="238125" y="1418829"/>
            <a:ext cx="8410575" cy="3693319"/>
          </a:xfrm>
          <a:prstGeom prst="rect">
            <a:avLst/>
          </a:prstGeom>
          <a:solidFill>
            <a:srgbClr val="CCFFCC"/>
          </a:solidFill>
          <a:ln w="9525">
            <a:solidFill>
              <a:schemeClr val="tx1"/>
            </a:solidFill>
            <a:miter lim="800000"/>
            <a:headEnd/>
            <a:tailEnd/>
          </a:ln>
        </p:spPr>
        <p:txBody>
          <a:bodyPr wrap="square" anchor="ctr">
            <a:spAutoFit/>
          </a:bodyPr>
          <a:lstStyle/>
          <a:p>
            <a:pPr algn="ctr">
              <a:spcAft>
                <a:spcPts val="600"/>
              </a:spcAft>
            </a:pPr>
            <a:r>
              <a:rPr lang="en-US" sz="1800" u="sng" dirty="0"/>
              <a:t>Psalms Chapter </a:t>
            </a:r>
            <a:r>
              <a:rPr lang="en-US" sz="1800" u="sng" dirty="0" smtClean="0"/>
              <a:t>109 </a:t>
            </a:r>
            <a:r>
              <a:rPr lang="en-US" sz="1800" u="sng" dirty="0"/>
              <a:t>(continued)</a:t>
            </a:r>
          </a:p>
          <a:p>
            <a:endParaRPr lang="en-US" sz="1400" dirty="0"/>
          </a:p>
          <a:p>
            <a:endParaRPr lang="en-US" sz="1400" dirty="0"/>
          </a:p>
          <a:p>
            <a:pPr>
              <a:spcBef>
                <a:spcPts val="600"/>
              </a:spcBef>
            </a:pPr>
            <a:r>
              <a:rPr lang="en-US" sz="1400" dirty="0" smtClean="0"/>
              <a:t>King David recollects how, when his </a:t>
            </a:r>
          </a:p>
          <a:p>
            <a:pPr>
              <a:spcBef>
                <a:spcPts val="0"/>
              </a:spcBef>
            </a:pPr>
            <a:r>
              <a:rPr lang="en-US" sz="1400" dirty="0" smtClean="0"/>
              <a:t>adversaries were in distress, he was </a:t>
            </a:r>
          </a:p>
          <a:p>
            <a:pPr>
              <a:spcBef>
                <a:spcPts val="0"/>
              </a:spcBef>
            </a:pPr>
            <a:r>
              <a:rPr lang="en-US" sz="1400" dirty="0" smtClean="0"/>
              <a:t>dedicated to their welfare to such an </a:t>
            </a:r>
          </a:p>
          <a:p>
            <a:pPr>
              <a:spcBef>
                <a:spcPts val="0"/>
              </a:spcBef>
            </a:pPr>
            <a:r>
              <a:rPr lang="en-US" sz="1400" dirty="0" smtClean="0"/>
              <a:t>extent as if he had prayed for them (a similar situation is described in Psalms 35:13).  As was noted above, however, when he saw how his enemies responded to his caring and kindness with cruelty, he cursed them (verses 6-20).</a:t>
            </a:r>
            <a:endParaRPr lang="en-US" sz="1400" dirty="0"/>
          </a:p>
          <a:p>
            <a:pPr>
              <a:spcBef>
                <a:spcPts val="600"/>
              </a:spcBef>
            </a:pPr>
            <a:r>
              <a:rPr lang="en-US" sz="1400" dirty="0" smtClean="0"/>
              <a:t>The "fulfillment" text is taken from a passage that describes the scene of the crucifixion.  It indeed creates the impression that Jesus prayed on behalf of the Roman soldiers who crucified him by asking "the Father" to forgive them.  </a:t>
            </a:r>
            <a:r>
              <a:rPr lang="en-US" sz="1400" i="1" dirty="0" smtClean="0">
                <a:solidFill>
                  <a:srgbClr val="FF0000"/>
                </a:solidFill>
              </a:rPr>
              <a:t>If, as Christian doctrine proclaims, Jesus was God, why did he have to ask "the Father" to forgive them?  Why could he himself not forgive them?</a:t>
            </a:r>
            <a:r>
              <a:rPr lang="en-US" sz="1400" dirty="0" smtClean="0"/>
              <a:t>  Moreover, the "fulfillment" text is inconsistent with the curses found in verses 6-20 of the same psalm.</a:t>
            </a:r>
          </a:p>
          <a:p>
            <a:pPr>
              <a:spcBef>
                <a:spcPts val="600"/>
              </a:spcBef>
            </a:pPr>
            <a:endParaRPr lang="en-US" sz="1400" dirty="0" smtClean="0"/>
          </a:p>
        </p:txBody>
      </p:sp>
      <p:graphicFrame>
        <p:nvGraphicFramePr>
          <p:cNvPr id="3074" name="Object 11"/>
          <p:cNvGraphicFramePr>
            <a:graphicFrameLocks noChangeAspect="1"/>
          </p:cNvGraphicFramePr>
          <p:nvPr/>
        </p:nvGraphicFramePr>
        <p:xfrm>
          <a:off x="333375" y="1895475"/>
          <a:ext cx="2924175" cy="400050"/>
        </p:xfrm>
        <a:graphic>
          <a:graphicData uri="http://schemas.openxmlformats.org/presentationml/2006/ole">
            <p:oleObj spid="_x0000_s3074" name="Document" r:id="rId4" imgW="2937795" imgH="409839" progId="Word.Document.12">
              <p:embed/>
            </p:oleObj>
          </a:graphicData>
        </a:graphic>
      </p:graphicFrame>
      <p:graphicFrame>
        <p:nvGraphicFramePr>
          <p:cNvPr id="5" name="Object 8"/>
          <p:cNvGraphicFramePr>
            <a:graphicFrameLocks noChangeAspect="1"/>
          </p:cNvGraphicFramePr>
          <p:nvPr/>
        </p:nvGraphicFramePr>
        <p:xfrm>
          <a:off x="3276600" y="1895475"/>
          <a:ext cx="5324475" cy="1085850"/>
        </p:xfrm>
        <a:graphic>
          <a:graphicData uri="http://schemas.openxmlformats.org/presentationml/2006/ole">
            <p:oleObj spid="_x0000_s3080" name="Document" r:id="rId5" imgW="5334464" imgH="1216181" progId="Word.Document.12">
              <p:embed/>
            </p:oleObj>
          </a:graphicData>
        </a:graphic>
      </p:graphicFrame>
      <p:graphicFrame>
        <p:nvGraphicFramePr>
          <p:cNvPr id="3081" name="Object 9"/>
          <p:cNvGraphicFramePr>
            <a:graphicFrameLocks noChangeAspect="1"/>
          </p:cNvGraphicFramePr>
          <p:nvPr/>
        </p:nvGraphicFramePr>
        <p:xfrm>
          <a:off x="1504950" y="4819650"/>
          <a:ext cx="5543550" cy="219075"/>
        </p:xfrm>
        <a:graphic>
          <a:graphicData uri="http://schemas.openxmlformats.org/presentationml/2006/ole">
            <p:oleObj spid="_x0000_s3081" name="Document" r:id="rId6" imgW="5551491" imgH="219158"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Date Placeholder 1"/>
          <p:cNvSpPr>
            <a:spLocks noGrp="1"/>
          </p:cNvSpPr>
          <p:nvPr>
            <p:ph type="dt" sz="quarter" idx="10"/>
          </p:nvPr>
        </p:nvSpPr>
        <p:spPr>
          <a:noFill/>
        </p:spPr>
        <p:txBody>
          <a:bodyPr/>
          <a:lstStyle/>
          <a:p>
            <a:r>
              <a:rPr lang="en-US" smtClean="0"/>
              <a:t>February 10. 2016</a:t>
            </a:r>
          </a:p>
        </p:txBody>
      </p:sp>
      <p:sp>
        <p:nvSpPr>
          <p:cNvPr id="4102" name="Footer Placeholder 2"/>
          <p:cNvSpPr>
            <a:spLocks noGrp="1"/>
          </p:cNvSpPr>
          <p:nvPr>
            <p:ph type="ftr" sz="quarter" idx="11"/>
          </p:nvPr>
        </p:nvSpPr>
        <p:spPr>
          <a:noFill/>
        </p:spPr>
        <p:txBody>
          <a:bodyPr/>
          <a:lstStyle/>
          <a:p>
            <a:r>
              <a:rPr lang="en-US" smtClean="0"/>
              <a:t>Debunking Proof-Texts in the Psalms - Part 6a</a:t>
            </a:r>
          </a:p>
        </p:txBody>
      </p:sp>
      <p:sp>
        <p:nvSpPr>
          <p:cNvPr id="4103" name="Slide Number Placeholder 3"/>
          <p:cNvSpPr>
            <a:spLocks noGrp="1"/>
          </p:cNvSpPr>
          <p:nvPr>
            <p:ph type="sldNum" sz="quarter" idx="12"/>
          </p:nvPr>
        </p:nvSpPr>
        <p:spPr>
          <a:noFill/>
        </p:spPr>
        <p:txBody>
          <a:bodyPr/>
          <a:lstStyle/>
          <a:p>
            <a:r>
              <a:rPr lang="en-US" smtClean="0"/>
              <a:t> </a:t>
            </a:r>
            <a:r>
              <a:rPr lang="en-US" b="0" smtClean="0"/>
              <a:t>Page </a:t>
            </a:r>
            <a:fld id="{F7450E7C-A3D3-40C5-B8C4-22A8D645577D}" type="slidenum">
              <a:rPr lang="en-US" b="0" smtClean="0"/>
              <a:pPr/>
              <a:t>6</a:t>
            </a:fld>
            <a:r>
              <a:rPr lang="en-US" b="0" smtClean="0"/>
              <a:t> of 9</a:t>
            </a:r>
            <a:endParaRPr lang="en-US" smtClean="0"/>
          </a:p>
        </p:txBody>
      </p:sp>
      <p:sp>
        <p:nvSpPr>
          <p:cNvPr id="4104" name="Text Box 2"/>
          <p:cNvSpPr txBox="1">
            <a:spLocks noChangeArrowheads="1"/>
          </p:cNvSpPr>
          <p:nvPr/>
        </p:nvSpPr>
        <p:spPr bwMode="auto">
          <a:xfrm>
            <a:off x="381000" y="348142"/>
            <a:ext cx="8410575" cy="5909310"/>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109 (continued)</a:t>
            </a:r>
          </a:p>
          <a:p>
            <a:endParaRPr lang="en-US" sz="800" dirty="0"/>
          </a:p>
          <a:p>
            <a:endParaRPr lang="en-US" sz="1400" dirty="0" smtClean="0"/>
          </a:p>
          <a:p>
            <a:endParaRPr lang="en-US" sz="1400" dirty="0" smtClean="0"/>
          </a:p>
          <a:p>
            <a:pPr>
              <a:spcBef>
                <a:spcPts val="0"/>
              </a:spcBef>
            </a:pPr>
            <a:r>
              <a:rPr lang="en-US" sz="1400" dirty="0" smtClean="0"/>
              <a:t>Wishing that his days be numbered, </a:t>
            </a:r>
          </a:p>
          <a:p>
            <a:r>
              <a:rPr lang="en-US" sz="1400" dirty="0" smtClean="0"/>
              <a:t>is one of the curses King David </a:t>
            </a:r>
          </a:p>
          <a:p>
            <a:r>
              <a:rPr lang="en-US" sz="1400" dirty="0" smtClean="0"/>
              <a:t>leveled against an enemy who </a:t>
            </a:r>
          </a:p>
          <a:p>
            <a:r>
              <a:rPr lang="en-US" sz="1400" dirty="0" smtClean="0"/>
              <a:t>persecuted him.</a:t>
            </a:r>
          </a:p>
          <a:p>
            <a:pPr>
              <a:spcBef>
                <a:spcPts val="600"/>
              </a:spcBef>
            </a:pPr>
            <a:r>
              <a:rPr lang="en-US" sz="1400" dirty="0" smtClean="0"/>
              <a:t>The "fulfillment" text assigns this </a:t>
            </a:r>
          </a:p>
          <a:p>
            <a:r>
              <a:rPr lang="en-US" sz="1400" dirty="0" smtClean="0"/>
              <a:t>punishment to Judas, the disciple </a:t>
            </a:r>
          </a:p>
          <a:p>
            <a:r>
              <a:rPr lang="en-US" sz="1400" dirty="0" smtClean="0"/>
              <a:t>who allegedly betrayed Jesus.  </a:t>
            </a:r>
          </a:p>
          <a:p>
            <a:r>
              <a:rPr lang="en-US" sz="1400" dirty="0" smtClean="0"/>
              <a:t>The problem encountered here, as </a:t>
            </a:r>
          </a:p>
          <a:p>
            <a:r>
              <a:rPr lang="en-US" sz="1400" dirty="0" smtClean="0"/>
              <a:t>before, is that the context does not fit the rest of the psalm.  The Hebrew Bible records the untimely death of several people who persecuted King David:</a:t>
            </a:r>
            <a:endParaRPr lang="en-US" sz="1400" dirty="0" smtClean="0">
              <a:solidFill>
                <a:srgbClr val="3333FF"/>
              </a:solidFill>
            </a:endParaRPr>
          </a:p>
          <a:p>
            <a:pPr>
              <a:spcBef>
                <a:spcPts val="600"/>
              </a:spcBef>
              <a:buFont typeface="Wingdings" pitchFamily="2" charset="2"/>
              <a:buChar char="Ø"/>
            </a:pPr>
            <a:r>
              <a:rPr lang="en-US" sz="1400" dirty="0" smtClean="0">
                <a:solidFill>
                  <a:srgbClr val="3333FF"/>
                </a:solidFill>
              </a:rPr>
              <a:t> King </a:t>
            </a:r>
            <a:r>
              <a:rPr lang="en-US" sz="1400" dirty="0" smtClean="0">
                <a:solidFill>
                  <a:srgbClr val="3333FF"/>
                </a:solidFill>
              </a:rPr>
              <a:t>Saul (committed suicide; 1Samuel 31:4</a:t>
            </a:r>
            <a:r>
              <a:rPr lang="en-US" sz="1400" dirty="0" smtClean="0">
                <a:solidFill>
                  <a:srgbClr val="3333FF"/>
                </a:solidFill>
              </a:rPr>
              <a:t>)</a:t>
            </a:r>
          </a:p>
          <a:p>
            <a:pPr>
              <a:buFont typeface="Wingdings" pitchFamily="2" charset="2"/>
              <a:buChar char="Ø"/>
            </a:pPr>
            <a:r>
              <a:rPr lang="en-US" sz="1400" dirty="0" smtClean="0">
                <a:solidFill>
                  <a:srgbClr val="3333FF"/>
                </a:solidFill>
              </a:rPr>
              <a:t> Ahitophel </a:t>
            </a:r>
            <a:r>
              <a:rPr lang="en-US" sz="1400" dirty="0" smtClean="0">
                <a:solidFill>
                  <a:srgbClr val="3333FF"/>
                </a:solidFill>
              </a:rPr>
              <a:t>(committed suicide; 2Samuel 17:23)</a:t>
            </a:r>
            <a:endParaRPr lang="en-US" sz="1400" dirty="0" smtClean="0">
              <a:solidFill>
                <a:srgbClr val="3333FF"/>
              </a:solidFill>
            </a:endParaRPr>
          </a:p>
          <a:p>
            <a:pPr>
              <a:buFont typeface="Wingdings" pitchFamily="2" charset="2"/>
              <a:buChar char="Ø"/>
            </a:pPr>
            <a:r>
              <a:rPr lang="en-US" sz="1400" dirty="0" smtClean="0">
                <a:solidFill>
                  <a:srgbClr val="3333FF"/>
                </a:solidFill>
              </a:rPr>
              <a:t> Absalom (killed by Joab; 2Samuel 18:24)</a:t>
            </a:r>
          </a:p>
          <a:p>
            <a:pPr>
              <a:buFont typeface="Wingdings" pitchFamily="2" charset="2"/>
              <a:buChar char="Ø"/>
            </a:pPr>
            <a:r>
              <a:rPr lang="en-US" sz="1400" dirty="0" smtClean="0">
                <a:solidFill>
                  <a:srgbClr val="3333FF"/>
                </a:solidFill>
              </a:rPr>
              <a:t> Adonijah (killed by </a:t>
            </a:r>
            <a:r>
              <a:rPr lang="en-US" sz="1400" dirty="0" err="1" smtClean="0">
                <a:solidFill>
                  <a:srgbClr val="3333FF"/>
                </a:solidFill>
              </a:rPr>
              <a:t>Benaiah</a:t>
            </a:r>
            <a:r>
              <a:rPr lang="en-US" sz="1400" dirty="0" smtClean="0">
                <a:solidFill>
                  <a:srgbClr val="3333FF"/>
                </a:solidFill>
              </a:rPr>
              <a:t>; 1Kings 2:25</a:t>
            </a:r>
            <a:r>
              <a:rPr lang="en-US" sz="1400" dirty="0" smtClean="0">
                <a:solidFill>
                  <a:srgbClr val="3333FF"/>
                </a:solidFill>
              </a:rPr>
              <a:t>)</a:t>
            </a:r>
          </a:p>
          <a:p>
            <a:pPr>
              <a:buFont typeface="Wingdings" pitchFamily="2" charset="2"/>
              <a:buChar char="Ø"/>
            </a:pPr>
            <a:r>
              <a:rPr lang="en-US" sz="1400" dirty="0" smtClean="0">
                <a:solidFill>
                  <a:srgbClr val="3333FF"/>
                </a:solidFill>
              </a:rPr>
              <a:t> Joab </a:t>
            </a:r>
            <a:r>
              <a:rPr lang="en-US" sz="1400" dirty="0" smtClean="0">
                <a:solidFill>
                  <a:srgbClr val="3333FF"/>
                </a:solidFill>
              </a:rPr>
              <a:t>(killed by </a:t>
            </a:r>
            <a:r>
              <a:rPr lang="en-US" sz="1400" dirty="0" err="1" smtClean="0">
                <a:solidFill>
                  <a:srgbClr val="3333FF"/>
                </a:solidFill>
              </a:rPr>
              <a:t>Benaiah</a:t>
            </a:r>
            <a:r>
              <a:rPr lang="en-US" sz="1400" dirty="0" smtClean="0">
                <a:solidFill>
                  <a:srgbClr val="3333FF"/>
                </a:solidFill>
              </a:rPr>
              <a:t>; 1Kings 2:34</a:t>
            </a:r>
            <a:r>
              <a:rPr lang="en-US" sz="1400" dirty="0" smtClean="0">
                <a:solidFill>
                  <a:srgbClr val="3333FF"/>
                </a:solidFill>
              </a:rPr>
              <a:t>)</a:t>
            </a:r>
            <a:endParaRPr lang="en-US" sz="1400" dirty="0" smtClean="0">
              <a:solidFill>
                <a:srgbClr val="3333FF"/>
              </a:solidFill>
            </a:endParaRPr>
          </a:p>
          <a:p>
            <a:pPr>
              <a:spcBef>
                <a:spcPts val="600"/>
              </a:spcBef>
            </a:pPr>
            <a:r>
              <a:rPr lang="en-US" sz="1400" dirty="0" smtClean="0"/>
              <a:t>The last two were King David’s own sons who tried to kill him.</a:t>
            </a:r>
          </a:p>
          <a:p>
            <a:pPr>
              <a:spcBef>
                <a:spcPts val="600"/>
              </a:spcBef>
            </a:pPr>
            <a:r>
              <a:rPr lang="en-US" sz="1400" dirty="0" smtClean="0"/>
              <a:t>Thus, considering the other problems the contents of this psalm present to Christian theology, it is meaningless to associate this curse with Judas committing suicide.</a:t>
            </a:r>
          </a:p>
          <a:p>
            <a:pPr>
              <a:spcBef>
                <a:spcPts val="600"/>
              </a:spcBef>
            </a:pPr>
            <a:endParaRPr lang="en-US" sz="1400" dirty="0" smtClean="0"/>
          </a:p>
          <a:p>
            <a:pPr>
              <a:spcBef>
                <a:spcPts val="600"/>
              </a:spcBef>
            </a:pPr>
            <a:endParaRPr lang="en-US" sz="1400" dirty="0" smtClean="0"/>
          </a:p>
        </p:txBody>
      </p:sp>
      <p:graphicFrame>
        <p:nvGraphicFramePr>
          <p:cNvPr id="4105" name="Object 11"/>
          <p:cNvGraphicFramePr>
            <a:graphicFrameLocks noChangeAspect="1"/>
          </p:cNvGraphicFramePr>
          <p:nvPr/>
        </p:nvGraphicFramePr>
        <p:xfrm>
          <a:off x="495300" y="933450"/>
          <a:ext cx="2924175" cy="409575"/>
        </p:xfrm>
        <a:graphic>
          <a:graphicData uri="http://schemas.openxmlformats.org/presentationml/2006/ole">
            <p:oleObj spid="_x0000_s4105" name="Document" r:id="rId4" imgW="2937795" imgH="410200" progId="Word.Document.12">
              <p:embed/>
            </p:oleObj>
          </a:graphicData>
        </a:graphic>
      </p:graphicFrame>
      <p:graphicFrame>
        <p:nvGraphicFramePr>
          <p:cNvPr id="4106" name="Object 10"/>
          <p:cNvGraphicFramePr>
            <a:graphicFrameLocks noChangeAspect="1"/>
          </p:cNvGraphicFramePr>
          <p:nvPr/>
        </p:nvGraphicFramePr>
        <p:xfrm>
          <a:off x="3429000" y="923925"/>
          <a:ext cx="5324475" cy="2238375"/>
        </p:xfrm>
        <a:graphic>
          <a:graphicData uri="http://schemas.openxmlformats.org/presentationml/2006/ole">
            <p:oleObj spid="_x0000_s4106" name="Document" r:id="rId5" imgW="5334464" imgH="2385863" progId="Word.Document.12">
              <p:embed/>
            </p:oleObj>
          </a:graphicData>
        </a:graphic>
      </p:graphicFrame>
      <p:graphicFrame>
        <p:nvGraphicFramePr>
          <p:cNvPr id="4107" name="Object 11"/>
          <p:cNvGraphicFramePr>
            <a:graphicFrameLocks noChangeAspect="1"/>
          </p:cNvGraphicFramePr>
          <p:nvPr/>
        </p:nvGraphicFramePr>
        <p:xfrm>
          <a:off x="1466850" y="5648325"/>
          <a:ext cx="5638800" cy="238125"/>
        </p:xfrm>
        <a:graphic>
          <a:graphicData uri="http://schemas.openxmlformats.org/presentationml/2006/ole">
            <p:oleObj spid="_x0000_s4107" name="Document" r:id="rId6" imgW="5646666" imgH="238262"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Date Placeholder 1"/>
          <p:cNvSpPr>
            <a:spLocks noGrp="1"/>
          </p:cNvSpPr>
          <p:nvPr>
            <p:ph type="dt" sz="quarter" idx="10"/>
          </p:nvPr>
        </p:nvSpPr>
        <p:spPr>
          <a:noFill/>
        </p:spPr>
        <p:txBody>
          <a:bodyPr/>
          <a:lstStyle/>
          <a:p>
            <a:r>
              <a:rPr lang="en-US" smtClean="0"/>
              <a:t>February 10. 2016</a:t>
            </a:r>
          </a:p>
        </p:txBody>
      </p:sp>
      <p:sp>
        <p:nvSpPr>
          <p:cNvPr id="5128" name="Footer Placeholder 2"/>
          <p:cNvSpPr>
            <a:spLocks noGrp="1"/>
          </p:cNvSpPr>
          <p:nvPr>
            <p:ph type="ftr" sz="quarter" idx="11"/>
          </p:nvPr>
        </p:nvSpPr>
        <p:spPr>
          <a:noFill/>
        </p:spPr>
        <p:txBody>
          <a:bodyPr/>
          <a:lstStyle/>
          <a:p>
            <a:r>
              <a:rPr lang="en-US" smtClean="0"/>
              <a:t>Debunking Proof-Texts in the Psalms - Part 6a</a:t>
            </a:r>
          </a:p>
        </p:txBody>
      </p:sp>
      <p:sp>
        <p:nvSpPr>
          <p:cNvPr id="5129" name="Slide Number Placeholder 3"/>
          <p:cNvSpPr>
            <a:spLocks noGrp="1"/>
          </p:cNvSpPr>
          <p:nvPr>
            <p:ph type="sldNum" sz="quarter" idx="12"/>
          </p:nvPr>
        </p:nvSpPr>
        <p:spPr>
          <a:noFill/>
        </p:spPr>
        <p:txBody>
          <a:bodyPr/>
          <a:lstStyle/>
          <a:p>
            <a:r>
              <a:rPr lang="en-US" smtClean="0"/>
              <a:t> </a:t>
            </a:r>
            <a:r>
              <a:rPr lang="en-US" b="0" smtClean="0"/>
              <a:t>Page </a:t>
            </a:r>
            <a:fld id="{DD21F1D6-F380-451C-8A0D-FA1E13AA8D67}" type="slidenum">
              <a:rPr lang="en-US" b="0" smtClean="0"/>
              <a:pPr/>
              <a:t>7</a:t>
            </a:fld>
            <a:r>
              <a:rPr lang="en-US" b="0" smtClean="0"/>
              <a:t> of 9</a:t>
            </a:r>
            <a:endParaRPr lang="en-US" smtClean="0"/>
          </a:p>
        </p:txBody>
      </p:sp>
      <p:sp>
        <p:nvSpPr>
          <p:cNvPr id="5130" name="Text Box 2"/>
          <p:cNvSpPr txBox="1">
            <a:spLocks noChangeArrowheads="1"/>
          </p:cNvSpPr>
          <p:nvPr/>
        </p:nvSpPr>
        <p:spPr bwMode="auto">
          <a:xfrm>
            <a:off x="228600" y="728278"/>
            <a:ext cx="8705850" cy="5201424"/>
          </a:xfrm>
          <a:prstGeom prst="rect">
            <a:avLst/>
          </a:prstGeom>
          <a:solidFill>
            <a:srgbClr val="CCFFCC"/>
          </a:solidFill>
          <a:ln w="9525">
            <a:solidFill>
              <a:schemeClr val="tx1"/>
            </a:solidFill>
            <a:miter lim="800000"/>
            <a:headEnd/>
            <a:tailEnd/>
          </a:ln>
        </p:spPr>
        <p:txBody>
          <a:bodyPr anchor="ctr">
            <a:spAutoFit/>
          </a:bodyPr>
          <a:lstStyle/>
          <a:p>
            <a:pPr algn="ctr">
              <a:spcAft>
                <a:spcPts val="600"/>
              </a:spcAft>
            </a:pPr>
            <a:r>
              <a:rPr lang="en-US" sz="1800" u="sng" dirty="0"/>
              <a:t>Psalms Chapter </a:t>
            </a:r>
            <a:r>
              <a:rPr lang="en-US" sz="1800" u="sng" dirty="0" smtClean="0"/>
              <a:t>109 (continued)</a:t>
            </a:r>
            <a:endParaRPr lang="en-US" sz="1400" dirty="0"/>
          </a:p>
          <a:p>
            <a:endParaRPr lang="en-US" sz="1400" dirty="0"/>
          </a:p>
          <a:p>
            <a:endParaRPr lang="en-US" sz="1400" dirty="0"/>
          </a:p>
          <a:p>
            <a:pPr>
              <a:spcBef>
                <a:spcPts val="1200"/>
              </a:spcBef>
            </a:pPr>
            <a:r>
              <a:rPr lang="en-US" sz="1400" dirty="0" smtClean="0"/>
              <a:t>It has always been a common practice </a:t>
            </a:r>
          </a:p>
          <a:p>
            <a:pPr>
              <a:spcBef>
                <a:spcPts val="0"/>
              </a:spcBef>
            </a:pPr>
            <a:r>
              <a:rPr lang="en-US" sz="1400" dirty="0" smtClean="0"/>
              <a:t>to name a replacement to an important </a:t>
            </a:r>
          </a:p>
          <a:p>
            <a:pPr>
              <a:spcBef>
                <a:spcPts val="0"/>
              </a:spcBef>
            </a:pPr>
            <a:r>
              <a:rPr lang="en-US" sz="1400" dirty="0" smtClean="0"/>
              <a:t>position that became vacant upon the </a:t>
            </a:r>
          </a:p>
          <a:p>
            <a:pPr>
              <a:spcBef>
                <a:spcPts val="0"/>
              </a:spcBef>
            </a:pPr>
            <a:r>
              <a:rPr lang="en-US" sz="1400" dirty="0" smtClean="0"/>
              <a:t>death of the one who had held that post.  </a:t>
            </a:r>
          </a:p>
          <a:p>
            <a:pPr>
              <a:spcBef>
                <a:spcPts val="0"/>
              </a:spcBef>
            </a:pPr>
            <a:r>
              <a:rPr lang="en-US" sz="1400" dirty="0" smtClean="0"/>
              <a:t>Thus, hoping that an enemy's days will </a:t>
            </a:r>
          </a:p>
          <a:p>
            <a:pPr>
              <a:spcBef>
                <a:spcPts val="0"/>
              </a:spcBef>
            </a:pPr>
            <a:r>
              <a:rPr lang="en-US" sz="1400" dirty="0" smtClean="0"/>
              <a:t>be numbered because of God's </a:t>
            </a:r>
          </a:p>
          <a:p>
            <a:pPr>
              <a:spcBef>
                <a:spcPts val="0"/>
              </a:spcBef>
            </a:pPr>
            <a:r>
              <a:rPr lang="en-US" sz="1400" dirty="0" smtClean="0"/>
              <a:t>punishment, King David also adds his </a:t>
            </a:r>
          </a:p>
          <a:p>
            <a:pPr>
              <a:spcBef>
                <a:spcPts val="0"/>
              </a:spcBef>
            </a:pPr>
            <a:r>
              <a:rPr lang="en-US" sz="1400" dirty="0" smtClean="0"/>
              <a:t>request for someone else to fill that </a:t>
            </a:r>
          </a:p>
          <a:p>
            <a:pPr>
              <a:spcBef>
                <a:spcPts val="0"/>
              </a:spcBef>
            </a:pPr>
            <a:r>
              <a:rPr lang="en-US" sz="1400" dirty="0" smtClean="0"/>
              <a:t>person's position.</a:t>
            </a:r>
          </a:p>
          <a:p>
            <a:pPr>
              <a:spcBef>
                <a:spcPts val="600"/>
              </a:spcBef>
            </a:pPr>
            <a:r>
              <a:rPr lang="en-US" sz="1400" dirty="0" smtClean="0"/>
              <a:t>The "fulfillment" text attempts to connect </a:t>
            </a:r>
          </a:p>
          <a:p>
            <a:pPr>
              <a:spcBef>
                <a:spcPts val="0"/>
              </a:spcBef>
            </a:pPr>
            <a:r>
              <a:rPr lang="en-US" sz="1400" dirty="0" smtClean="0"/>
              <a:t>the account of Matthias' appointment as </a:t>
            </a:r>
          </a:p>
          <a:p>
            <a:pPr>
              <a:spcBef>
                <a:spcPts val="0"/>
              </a:spcBef>
            </a:pPr>
            <a:r>
              <a:rPr lang="en-US" sz="1400" dirty="0" smtClean="0"/>
              <a:t>Judas' replacement to the discipleship </a:t>
            </a:r>
          </a:p>
          <a:p>
            <a:pPr>
              <a:spcBef>
                <a:spcPts val="0"/>
              </a:spcBef>
            </a:pPr>
            <a:r>
              <a:rPr lang="en-US" sz="1400" dirty="0" smtClean="0"/>
              <a:t>with this part of King David's curse on </a:t>
            </a:r>
          </a:p>
          <a:p>
            <a:pPr>
              <a:spcBef>
                <a:spcPts val="0"/>
              </a:spcBef>
            </a:pPr>
            <a:r>
              <a:rPr lang="en-US" sz="1400" dirty="0" smtClean="0"/>
              <a:t>his enemy.  This scenario is afflicted with </a:t>
            </a:r>
          </a:p>
          <a:p>
            <a:pPr>
              <a:spcBef>
                <a:spcPts val="0"/>
              </a:spcBef>
            </a:pPr>
            <a:r>
              <a:rPr lang="en-US" sz="1400" dirty="0" smtClean="0"/>
              <a:t>the same problems that plague the </a:t>
            </a:r>
          </a:p>
          <a:p>
            <a:pPr>
              <a:spcBef>
                <a:spcPts val="0"/>
              </a:spcBef>
            </a:pPr>
            <a:r>
              <a:rPr lang="en-US" sz="1400" dirty="0" smtClean="0"/>
              <a:t>previous case.</a:t>
            </a:r>
          </a:p>
          <a:p>
            <a:pPr>
              <a:spcBef>
                <a:spcPts val="0"/>
              </a:spcBef>
            </a:pPr>
            <a:endParaRPr lang="en-US" sz="1400" dirty="0"/>
          </a:p>
          <a:p>
            <a:endParaRPr lang="en-US" sz="1400" dirty="0"/>
          </a:p>
          <a:p>
            <a:endParaRPr lang="en-US" sz="1400" dirty="0"/>
          </a:p>
        </p:txBody>
      </p:sp>
      <p:graphicFrame>
        <p:nvGraphicFramePr>
          <p:cNvPr id="5122" name="Object 2"/>
          <p:cNvGraphicFramePr>
            <a:graphicFrameLocks noChangeAspect="1"/>
          </p:cNvGraphicFramePr>
          <p:nvPr/>
        </p:nvGraphicFramePr>
        <p:xfrm>
          <a:off x="323850" y="1266825"/>
          <a:ext cx="3171825" cy="438150"/>
        </p:xfrm>
        <a:graphic>
          <a:graphicData uri="http://schemas.openxmlformats.org/presentationml/2006/ole">
            <p:oleObj spid="_x0000_s5122" name="Document" r:id="rId4" imgW="3028643" imgH="417769" progId="Word.Document.12">
              <p:embed/>
            </p:oleObj>
          </a:graphicData>
        </a:graphic>
      </p:graphicFrame>
      <p:graphicFrame>
        <p:nvGraphicFramePr>
          <p:cNvPr id="4" name="Object 9"/>
          <p:cNvGraphicFramePr>
            <a:graphicFrameLocks noChangeAspect="1"/>
          </p:cNvGraphicFramePr>
          <p:nvPr/>
        </p:nvGraphicFramePr>
        <p:xfrm>
          <a:off x="3571875" y="1276350"/>
          <a:ext cx="5334000" cy="4133850"/>
        </p:xfrm>
        <a:graphic>
          <a:graphicData uri="http://schemas.openxmlformats.org/presentationml/2006/ole">
            <p:oleObj spid="_x0000_s5129" name="Document" r:id="rId5" imgW="5344198" imgH="4286912" progId="Word.Document.12">
              <p:embed/>
            </p:oleObj>
          </a:graphicData>
        </a:graphic>
      </p:graphicFrame>
      <p:graphicFrame>
        <p:nvGraphicFramePr>
          <p:cNvPr id="5" name="Object 10"/>
          <p:cNvGraphicFramePr>
            <a:graphicFrameLocks noChangeAspect="1"/>
          </p:cNvGraphicFramePr>
          <p:nvPr/>
        </p:nvGraphicFramePr>
        <p:xfrm>
          <a:off x="1438275" y="5543550"/>
          <a:ext cx="5943600" cy="200025"/>
        </p:xfrm>
        <a:graphic>
          <a:graphicData uri="http://schemas.openxmlformats.org/presentationml/2006/ole">
            <p:oleObj spid="_x0000_s5130" name="Document" r:id="rId6" imgW="5952018" imgH="204739"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Date Placeholder 1"/>
          <p:cNvSpPr>
            <a:spLocks noGrp="1"/>
          </p:cNvSpPr>
          <p:nvPr>
            <p:ph type="dt" sz="quarter" idx="10"/>
          </p:nvPr>
        </p:nvSpPr>
        <p:spPr>
          <a:noFill/>
        </p:spPr>
        <p:txBody>
          <a:bodyPr/>
          <a:lstStyle/>
          <a:p>
            <a:r>
              <a:rPr lang="en-US" smtClean="0"/>
              <a:t>February 10. 2016</a:t>
            </a:r>
          </a:p>
        </p:txBody>
      </p:sp>
      <p:sp>
        <p:nvSpPr>
          <p:cNvPr id="6149" name="Footer Placeholder 2"/>
          <p:cNvSpPr>
            <a:spLocks noGrp="1"/>
          </p:cNvSpPr>
          <p:nvPr>
            <p:ph type="ftr" sz="quarter" idx="11"/>
          </p:nvPr>
        </p:nvSpPr>
        <p:spPr>
          <a:noFill/>
        </p:spPr>
        <p:txBody>
          <a:bodyPr/>
          <a:lstStyle/>
          <a:p>
            <a:r>
              <a:rPr lang="en-US" smtClean="0"/>
              <a:t>Debunking Proof-Texts in the Psalms - Part 6a</a:t>
            </a:r>
          </a:p>
        </p:txBody>
      </p:sp>
      <p:sp>
        <p:nvSpPr>
          <p:cNvPr id="6150" name="Slide Number Placeholder 3"/>
          <p:cNvSpPr>
            <a:spLocks noGrp="1"/>
          </p:cNvSpPr>
          <p:nvPr>
            <p:ph type="sldNum" sz="quarter" idx="12"/>
          </p:nvPr>
        </p:nvSpPr>
        <p:spPr>
          <a:noFill/>
        </p:spPr>
        <p:txBody>
          <a:bodyPr/>
          <a:lstStyle/>
          <a:p>
            <a:r>
              <a:rPr lang="en-US" smtClean="0"/>
              <a:t> </a:t>
            </a:r>
            <a:r>
              <a:rPr lang="en-US" b="0" smtClean="0"/>
              <a:t>Page </a:t>
            </a:r>
            <a:fld id="{7BD48295-F9EE-43D1-977A-E7EB09C00C17}" type="slidenum">
              <a:rPr lang="en-US" b="0" smtClean="0"/>
              <a:pPr/>
              <a:t>8</a:t>
            </a:fld>
            <a:r>
              <a:rPr lang="en-US" b="0" smtClean="0"/>
              <a:t> of 9</a:t>
            </a:r>
            <a:endParaRPr lang="en-US" smtClean="0"/>
          </a:p>
        </p:txBody>
      </p:sp>
      <p:sp>
        <p:nvSpPr>
          <p:cNvPr id="6151" name="Text Box 2"/>
          <p:cNvSpPr txBox="1">
            <a:spLocks noChangeArrowheads="1"/>
          </p:cNvSpPr>
          <p:nvPr/>
        </p:nvSpPr>
        <p:spPr bwMode="auto">
          <a:xfrm>
            <a:off x="295275" y="1291314"/>
            <a:ext cx="8467725" cy="4062651"/>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109 </a:t>
            </a:r>
            <a:r>
              <a:rPr lang="en-US" sz="1800" u="sng" dirty="0"/>
              <a:t>(continued)</a:t>
            </a:r>
          </a:p>
          <a:p>
            <a:endParaRPr lang="en-US" sz="1400" dirty="0"/>
          </a:p>
          <a:p>
            <a:endParaRPr lang="en-US" sz="1400" dirty="0"/>
          </a:p>
          <a:p>
            <a:pPr>
              <a:spcBef>
                <a:spcPts val="1200"/>
              </a:spcBef>
            </a:pPr>
            <a:r>
              <a:rPr lang="en-US" sz="1400" dirty="0" smtClean="0"/>
              <a:t>Having become an object of disdain </a:t>
            </a:r>
          </a:p>
          <a:p>
            <a:pPr>
              <a:spcBef>
                <a:spcPts val="0"/>
              </a:spcBef>
            </a:pPr>
            <a:r>
              <a:rPr lang="en-US" sz="1400" dirty="0" smtClean="0"/>
              <a:t>to his enemies, King David describes </a:t>
            </a:r>
          </a:p>
          <a:p>
            <a:pPr>
              <a:spcBef>
                <a:spcPts val="0"/>
              </a:spcBef>
            </a:pPr>
            <a:r>
              <a:rPr lang="en-US" sz="1400" dirty="0" smtClean="0"/>
              <a:t>how they would shake their heads in </a:t>
            </a:r>
          </a:p>
          <a:p>
            <a:pPr>
              <a:spcBef>
                <a:spcPts val="0"/>
              </a:spcBef>
            </a:pPr>
            <a:r>
              <a:rPr lang="en-US" sz="1400" dirty="0" smtClean="0"/>
              <a:t>a contemptuous gesture as they </a:t>
            </a:r>
          </a:p>
          <a:p>
            <a:pPr>
              <a:spcBef>
                <a:spcPts val="0"/>
              </a:spcBef>
            </a:pPr>
            <a:r>
              <a:rPr lang="en-US" sz="1400" dirty="0" smtClean="0"/>
              <a:t>crossed paths with him.  He uses </a:t>
            </a:r>
          </a:p>
          <a:p>
            <a:pPr>
              <a:spcBef>
                <a:spcPts val="0"/>
              </a:spcBef>
            </a:pPr>
            <a:r>
              <a:rPr lang="en-US" sz="1400" dirty="0" smtClean="0"/>
              <a:t>similar language elsewhere:</a:t>
            </a:r>
          </a:p>
          <a:p>
            <a:pPr>
              <a:spcBef>
                <a:spcPts val="0"/>
              </a:spcBef>
            </a:pPr>
            <a:endParaRPr lang="en-US" sz="1400" dirty="0" smtClean="0"/>
          </a:p>
          <a:p>
            <a:pPr>
              <a:spcBef>
                <a:spcPts val="1200"/>
              </a:spcBef>
            </a:pPr>
            <a:r>
              <a:rPr lang="en-US" sz="1400" dirty="0" smtClean="0"/>
              <a:t>The "fulfillment" text is taken from a passage that describes the aftermath of the crucifixion before Jesus allegedly had his last breath.  The problem, once again, is that King David survived these events and Jesus did not.  Therefore, the two scenes depicted in this "messianic prophecy" and "fulfillment" pair are completely different and cannot be related to each other in this fashion.</a:t>
            </a:r>
          </a:p>
          <a:p>
            <a:pPr>
              <a:spcBef>
                <a:spcPts val="600"/>
              </a:spcBef>
            </a:pPr>
            <a:endParaRPr lang="en-US" sz="1400" dirty="0" smtClean="0"/>
          </a:p>
          <a:p>
            <a:pPr>
              <a:spcBef>
                <a:spcPts val="600"/>
              </a:spcBef>
            </a:pPr>
            <a:endParaRPr lang="en-US" sz="1400" dirty="0"/>
          </a:p>
        </p:txBody>
      </p:sp>
      <p:graphicFrame>
        <p:nvGraphicFramePr>
          <p:cNvPr id="2" name="Object 2"/>
          <p:cNvGraphicFramePr>
            <a:graphicFrameLocks noChangeAspect="1"/>
          </p:cNvGraphicFramePr>
          <p:nvPr/>
        </p:nvGraphicFramePr>
        <p:xfrm>
          <a:off x="390525" y="1800225"/>
          <a:ext cx="2943225" cy="419100"/>
        </p:xfrm>
        <a:graphic>
          <a:graphicData uri="http://schemas.openxmlformats.org/presentationml/2006/ole">
            <p:oleObj spid="_x0000_s6148" name="Document" r:id="rId4" imgW="2956902" imgH="428943" progId="Word.Document.12">
              <p:embed/>
            </p:oleObj>
          </a:graphicData>
        </a:graphic>
      </p:graphicFrame>
      <p:graphicFrame>
        <p:nvGraphicFramePr>
          <p:cNvPr id="6152" name="Object 8"/>
          <p:cNvGraphicFramePr>
            <a:graphicFrameLocks noChangeAspect="1"/>
          </p:cNvGraphicFramePr>
          <p:nvPr/>
        </p:nvGraphicFramePr>
        <p:xfrm>
          <a:off x="3381375" y="1800225"/>
          <a:ext cx="5324475" cy="1533525"/>
        </p:xfrm>
        <a:graphic>
          <a:graphicData uri="http://schemas.openxmlformats.org/presentationml/2006/ole">
            <p:oleObj spid="_x0000_s6152" name="Document" r:id="rId5" imgW="5334464" imgH="1654857" progId="Word.Document.12">
              <p:embed/>
            </p:oleObj>
          </a:graphicData>
        </a:graphic>
      </p:graphicFrame>
      <p:graphicFrame>
        <p:nvGraphicFramePr>
          <p:cNvPr id="6153" name="Object 9"/>
          <p:cNvGraphicFramePr>
            <a:graphicFrameLocks noChangeAspect="1"/>
          </p:cNvGraphicFramePr>
          <p:nvPr/>
        </p:nvGraphicFramePr>
        <p:xfrm>
          <a:off x="381000" y="3581400"/>
          <a:ext cx="6924675" cy="171450"/>
        </p:xfrm>
        <a:graphic>
          <a:graphicData uri="http://schemas.openxmlformats.org/presentationml/2006/ole">
            <p:oleObj spid="_x0000_s6153" name="Document" r:id="rId6" imgW="6944141" imgH="171577" progId="Word.Document.12">
              <p:embed/>
            </p:oleObj>
          </a:graphicData>
        </a:graphic>
      </p:graphicFrame>
      <p:graphicFrame>
        <p:nvGraphicFramePr>
          <p:cNvPr id="6154" name="Object 10"/>
          <p:cNvGraphicFramePr>
            <a:graphicFrameLocks noChangeAspect="1"/>
          </p:cNvGraphicFramePr>
          <p:nvPr/>
        </p:nvGraphicFramePr>
        <p:xfrm>
          <a:off x="1590675" y="4848225"/>
          <a:ext cx="5667375" cy="200025"/>
        </p:xfrm>
        <a:graphic>
          <a:graphicData uri="http://schemas.openxmlformats.org/presentationml/2006/ole">
            <p:oleObj spid="_x0000_s6154" name="Document" r:id="rId7" imgW="5675507" imgH="204739"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1"/>
          <p:cNvSpPr>
            <a:spLocks noGrp="1"/>
          </p:cNvSpPr>
          <p:nvPr>
            <p:ph type="dt" sz="quarter" idx="10"/>
          </p:nvPr>
        </p:nvSpPr>
        <p:spPr>
          <a:noFill/>
        </p:spPr>
        <p:txBody>
          <a:bodyPr/>
          <a:lstStyle/>
          <a:p>
            <a:r>
              <a:rPr lang="en-US" smtClean="0"/>
              <a:t>February 10. 2016</a:t>
            </a:r>
          </a:p>
        </p:txBody>
      </p:sp>
      <p:sp>
        <p:nvSpPr>
          <p:cNvPr id="7172" name="Footer Placeholder 2"/>
          <p:cNvSpPr>
            <a:spLocks noGrp="1"/>
          </p:cNvSpPr>
          <p:nvPr>
            <p:ph type="ftr" sz="quarter" idx="11"/>
          </p:nvPr>
        </p:nvSpPr>
        <p:spPr>
          <a:noFill/>
        </p:spPr>
        <p:txBody>
          <a:bodyPr/>
          <a:lstStyle/>
          <a:p>
            <a:r>
              <a:rPr lang="en-US" smtClean="0"/>
              <a:t>Debunking Proof-Texts in the Psalms - Part 6a</a:t>
            </a:r>
          </a:p>
        </p:txBody>
      </p:sp>
      <p:sp>
        <p:nvSpPr>
          <p:cNvPr id="7173" name="Slide Number Placeholder 3"/>
          <p:cNvSpPr>
            <a:spLocks noGrp="1"/>
          </p:cNvSpPr>
          <p:nvPr>
            <p:ph type="sldNum" sz="quarter" idx="12"/>
          </p:nvPr>
        </p:nvSpPr>
        <p:spPr>
          <a:noFill/>
        </p:spPr>
        <p:txBody>
          <a:bodyPr/>
          <a:lstStyle/>
          <a:p>
            <a:r>
              <a:rPr lang="en-US" smtClean="0"/>
              <a:t> </a:t>
            </a:r>
            <a:r>
              <a:rPr lang="en-US" b="0" smtClean="0"/>
              <a:t>Page </a:t>
            </a:r>
            <a:fld id="{BA949293-C944-484E-809A-2F9CC62911F9}" type="slidenum">
              <a:rPr lang="en-US" b="0" smtClean="0"/>
              <a:pPr/>
              <a:t>9</a:t>
            </a:fld>
            <a:r>
              <a:rPr lang="en-US" b="0" smtClean="0"/>
              <a:t> of 9</a:t>
            </a:r>
            <a:endParaRPr lang="en-US" smtClean="0"/>
          </a:p>
        </p:txBody>
      </p:sp>
      <p:sp>
        <p:nvSpPr>
          <p:cNvPr id="7174" name="Text Box 2"/>
          <p:cNvSpPr txBox="1">
            <a:spLocks noChangeArrowheads="1"/>
          </p:cNvSpPr>
          <p:nvPr/>
        </p:nvSpPr>
        <p:spPr bwMode="auto">
          <a:xfrm>
            <a:off x="771525" y="1346403"/>
            <a:ext cx="7600950" cy="3831818"/>
          </a:xfrm>
          <a:prstGeom prst="rect">
            <a:avLst/>
          </a:prstGeom>
          <a:solidFill>
            <a:srgbClr val="CCFFCC"/>
          </a:solidFill>
          <a:ln w="9525">
            <a:solidFill>
              <a:schemeClr val="tx1"/>
            </a:solidFill>
            <a:miter lim="800000"/>
            <a:headEnd/>
            <a:tailEnd/>
          </a:ln>
        </p:spPr>
        <p:txBody>
          <a:bodyPr lIns="45720" rIns="45720" anchor="ctr">
            <a:spAutoFit/>
          </a:bodyPr>
          <a:lstStyle/>
          <a:p>
            <a:pPr algn="ctr">
              <a:spcAft>
                <a:spcPts val="600"/>
              </a:spcAft>
            </a:pPr>
            <a:r>
              <a:rPr lang="en-US" sz="1800" u="sng" dirty="0"/>
              <a:t>Summary</a:t>
            </a:r>
          </a:p>
          <a:p>
            <a:pPr>
              <a:spcAft>
                <a:spcPts val="1200"/>
              </a:spcAft>
            </a:pPr>
            <a:r>
              <a:rPr lang="en-US" sz="1500" dirty="0"/>
              <a:t>In this lesson on so-called "proof texts" in the Psalms, </a:t>
            </a:r>
            <a:r>
              <a:rPr lang="en-US" sz="1500" dirty="0" smtClean="0"/>
              <a:t>the five such </a:t>
            </a:r>
            <a:r>
              <a:rPr lang="en-US" sz="1500" dirty="0"/>
              <a:t>texts from </a:t>
            </a:r>
            <a:r>
              <a:rPr lang="en-US" sz="1500" dirty="0" smtClean="0"/>
              <a:t>Psalms 109, </a:t>
            </a:r>
            <a:r>
              <a:rPr lang="en-US" sz="1500" dirty="0"/>
              <a:t>which are claimed to be Christian "messianic prophecies", along with their respective "fulfillment" texts from the New Testament, were investigated.  The analysis addressed content, context, and correspondence between each pair of texts, in order to assess the validity of the claims.  The results of the analysis are summarized below</a:t>
            </a:r>
            <a:r>
              <a:rPr lang="en-US" sz="1500" dirty="0" smtClean="0"/>
              <a:t>:</a:t>
            </a:r>
          </a:p>
          <a:p>
            <a:pPr>
              <a:spcBef>
                <a:spcPts val="600"/>
              </a:spcBef>
              <a:spcAft>
                <a:spcPts val="600"/>
              </a:spcAft>
            </a:pPr>
            <a:endParaRPr lang="en-US" sz="1500" dirty="0" smtClean="0"/>
          </a:p>
          <a:p>
            <a:pPr>
              <a:spcBef>
                <a:spcPts val="600"/>
              </a:spcBef>
              <a:spcAft>
                <a:spcPts val="600"/>
              </a:spcAft>
            </a:pPr>
            <a:endParaRPr lang="en-US" sz="1500" dirty="0"/>
          </a:p>
          <a:p>
            <a:pPr>
              <a:spcBef>
                <a:spcPts val="1200"/>
              </a:spcBef>
              <a:spcAft>
                <a:spcPts val="600"/>
              </a:spcAft>
            </a:pPr>
            <a:r>
              <a:rPr lang="en-US" sz="1500" dirty="0"/>
              <a:t>As the number of claimed Christian "messianic prophecy" and "fulfillment" pairs continues to grow, the following two patterns are evident:  First, these texts are not valid “messianic prophecies”.  Second, their focus is on Jesus, the central figure in the Christian messianic vision, not on the conditions that will prevail in the world due to his accomplishments.</a:t>
            </a:r>
          </a:p>
        </p:txBody>
      </p:sp>
      <p:graphicFrame>
        <p:nvGraphicFramePr>
          <p:cNvPr id="7170" name="Object 2"/>
          <p:cNvGraphicFramePr>
            <a:graphicFrameLocks noChangeAspect="1"/>
          </p:cNvGraphicFramePr>
          <p:nvPr/>
        </p:nvGraphicFramePr>
        <p:xfrm>
          <a:off x="1343025" y="2943225"/>
          <a:ext cx="6419850" cy="1028700"/>
        </p:xfrm>
        <a:graphic>
          <a:graphicData uri="http://schemas.openxmlformats.org/presentationml/2006/ole">
            <p:oleObj spid="_x0000_s7170" name="Document" r:id="rId4" imgW="6919987" imgH="1095428" progId="Word.Document.12">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13474</TotalTime>
  <Words>1424</Words>
  <Application>Microsoft Office PowerPoint</Application>
  <PresentationFormat>On-screen Show (4:3)</PresentationFormat>
  <Paragraphs>154</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Default Design</vt:lpstr>
      <vt:lpstr>Document</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Uri Yosef</dc:creator>
  <cp:lastModifiedBy>Uri</cp:lastModifiedBy>
  <cp:revision>500</cp:revision>
  <cp:lastPrinted>1601-01-01T00:00:00Z</cp:lastPrinted>
  <dcterms:created xsi:type="dcterms:W3CDTF">1601-01-01T00:00:00Z</dcterms:created>
  <dcterms:modified xsi:type="dcterms:W3CDTF">2016-02-09T17:31:21Z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