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318" r:id="rId4"/>
    <p:sldId id="330" r:id="rId5"/>
    <p:sldId id="331" r:id="rId6"/>
    <p:sldId id="306" r:id="rId7"/>
    <p:sldId id="326" r:id="rId8"/>
    <p:sldId id="329" r:id="rId9"/>
    <p:sldId id="325" r:id="rId10"/>
    <p:sldId id="323" r:id="rId11"/>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00FF"/>
    <a:srgbClr val="33CC33"/>
    <a:srgbClr val="CCFFFF"/>
    <a:srgbClr val="FF0000"/>
    <a:srgbClr val="F8F8F8"/>
    <a:srgbClr val="CCEC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43" autoAdjust="0"/>
  </p:normalViewPr>
  <p:slideViewPr>
    <p:cSldViewPr snapToGrid="0">
      <p:cViewPr>
        <p:scale>
          <a:sx n="100" d="100"/>
          <a:sy n="100" d="100"/>
        </p:scale>
        <p:origin x="-81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 Id="rId5" Type="http://schemas.openxmlformats.org/officeDocument/2006/relationships/image" Target="../media/image18.emf"/><Relationship Id="rId4" Type="http://schemas.openxmlformats.org/officeDocument/2006/relationships/image" Target="../media/image1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image" Target="../media/image2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956AB88-E857-4030-A567-144F1644EF9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DFEAA10-956D-41BE-BF08-4A54A0BEB362}"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222969F-E232-467A-8D20-0805A7310203}" type="slidenum">
              <a:rPr lang="en-US" smtClean="0"/>
              <a:pPr/>
              <a:t>10</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9B9B804-7643-41F0-98DE-C9075CBA37DC}"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D08EC16-5B6A-4727-BBD2-B44FDA5B6ABD}" type="slidenum">
              <a:rPr lang="en-US" smtClean="0"/>
              <a:pPr/>
              <a:t>3</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54C8B5B-042D-4132-A069-6633168554EB}" type="slidenum">
              <a:rPr lang="en-US" smtClean="0"/>
              <a:pPr/>
              <a:t>4</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54C8B5B-042D-4132-A069-6633168554EB}" type="slidenum">
              <a:rPr lang="en-US" smtClean="0"/>
              <a:pPr/>
              <a:t>5</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5F64307-29D9-4830-8419-842EA9B761F0}" type="slidenum">
              <a:rPr lang="en-US" smtClean="0"/>
              <a:pPr/>
              <a:t>6</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E57B9A6B-E5DE-4F2E-ACAF-C917E742B09C}" type="slidenum">
              <a:rPr lang="en-US" smtClean="0"/>
              <a:pPr/>
              <a:t>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5B644FC-F8CB-4FEC-886E-0E7EE9689C2A}" type="slidenum">
              <a:rPr lang="en-US" smtClean="0"/>
              <a:pPr/>
              <a:t>8</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677DCF5-C250-49E8-BF4F-E72640B987FD}" type="slidenum">
              <a:rPr lang="en-US" smtClean="0"/>
              <a:pPr/>
              <a:t>9</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6,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00C346CC-B5C0-4E59-8B6E-C30A9BD66DAE}" type="slidenum">
              <a:rPr lang="en-US" b="0"/>
              <a:pPr>
                <a:defRPr/>
              </a:pPr>
              <a:t>‹#›</a:t>
            </a:fld>
            <a:r>
              <a:rPr lang="en-US" b="0"/>
              <a:t> of 8</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6,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2B683F4D-56DB-4E8B-9BFF-C9E44669D16B}" type="slidenum">
              <a:rPr lang="en-US" b="0"/>
              <a:pPr>
                <a:defRPr/>
              </a:pPr>
              <a:t>‹#›</a:t>
            </a:fld>
            <a:r>
              <a:rPr lang="en-US" b="0"/>
              <a:t> of 8</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6,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C0F4825F-70D4-46EF-92DA-0D6326E19285}" type="slidenum">
              <a:rPr lang="en-US" b="0"/>
              <a:pPr>
                <a:defRPr/>
              </a:pPr>
              <a:t>‹#›</a:t>
            </a:fld>
            <a:r>
              <a:rPr lang="en-US" b="0"/>
              <a:t> of 8</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6,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8040DF4A-9E86-421B-84D3-AA7BBB94ACC8}" type="slidenum">
              <a:rPr lang="en-US" b="0"/>
              <a:pPr>
                <a:defRPr/>
              </a:pPr>
              <a:t>‹#›</a:t>
            </a:fld>
            <a:r>
              <a:rPr lang="en-US" b="0"/>
              <a:t> of 8</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6,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 </a:t>
            </a:r>
            <a:r>
              <a:rPr lang="en-US" b="0"/>
              <a:t>Page </a:t>
            </a:r>
            <a:fld id="{297FC732-7487-42C0-9D2C-971E6DDE032E}" type="slidenum">
              <a:rPr lang="en-US" b="0"/>
              <a:pPr>
                <a:defRPr/>
              </a:pPr>
              <a:t>‹#›</a:t>
            </a:fld>
            <a:r>
              <a:rPr lang="en-US" b="0"/>
              <a:t> of 8</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January 6, 2016</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 </a:t>
            </a:r>
            <a:r>
              <a:rPr lang="en-US" b="0"/>
              <a:t>Page </a:t>
            </a:r>
            <a:fld id="{3F5BD093-B2F6-40C4-B865-AD8BF2492BE2}" type="slidenum">
              <a:rPr lang="en-US" b="0"/>
              <a:pPr>
                <a:defRPr/>
              </a:pPr>
              <a:t>‹#›</a:t>
            </a:fld>
            <a:r>
              <a:rPr lang="en-US" b="0"/>
              <a:t> of 8</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smtClean="0"/>
              <a:t>January 6, 2016</a:t>
            </a:r>
            <a:endParaRPr lang="en-US"/>
          </a:p>
        </p:txBody>
      </p:sp>
      <p:sp>
        <p:nvSpPr>
          <p:cNvPr id="8" name="Footer Placeholder 7"/>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 </a:t>
            </a:r>
            <a:r>
              <a:rPr lang="en-US" b="0"/>
              <a:t>Page </a:t>
            </a:r>
            <a:fld id="{3F328EA2-E3F1-490B-99A2-AF487B653743}" type="slidenum">
              <a:rPr lang="en-US" b="0"/>
              <a:pPr>
                <a:defRPr/>
              </a:pPr>
              <a:t>‹#›</a:t>
            </a:fld>
            <a:r>
              <a:rPr lang="en-US" b="0"/>
              <a:t> of 8</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January 6, 2016</a:t>
            </a:r>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 </a:t>
            </a:r>
            <a:r>
              <a:rPr lang="en-US" b="0"/>
              <a:t>Page </a:t>
            </a:r>
            <a:fld id="{78FCEAFC-88BF-446E-98BA-8621E8FE4DB2}" type="slidenum">
              <a:rPr lang="en-US" b="0"/>
              <a:pPr>
                <a:defRPr/>
              </a:pPr>
              <a:t>‹#›</a:t>
            </a:fld>
            <a:r>
              <a:rPr lang="en-US" b="0"/>
              <a:t> of 8</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January 6, 2016</a:t>
            </a:r>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 </a:t>
            </a:r>
            <a:r>
              <a:rPr lang="en-US" b="0"/>
              <a:t>Page </a:t>
            </a:r>
            <a:fld id="{E20D796B-4B53-4A00-9D66-FC3D34DCDA7B}" type="slidenum">
              <a:rPr lang="en-US" b="0"/>
              <a:pPr>
                <a:defRPr/>
              </a:pPr>
              <a:t>‹#›</a:t>
            </a:fld>
            <a:r>
              <a:rPr lang="en-US" b="0"/>
              <a:t> of 8</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January 6, 2016</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 </a:t>
            </a:r>
            <a:r>
              <a:rPr lang="en-US" b="0"/>
              <a:t>Page </a:t>
            </a:r>
            <a:fld id="{2328C835-83A8-4A05-86F8-E6B7E162FBEF}" type="slidenum">
              <a:rPr lang="en-US" b="0"/>
              <a:pPr>
                <a:defRPr/>
              </a:pPr>
              <a:t>‹#›</a:t>
            </a:fld>
            <a:r>
              <a:rPr lang="en-US" b="0"/>
              <a:t> of 8</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January 6, 2016</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Debunking Proof-Texts in the Psalms - Part 4b</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 </a:t>
            </a:r>
            <a:r>
              <a:rPr lang="en-US" b="0"/>
              <a:t>Page </a:t>
            </a:r>
            <a:fld id="{4312A376-F2B2-4142-BA6A-C9E7AC10CF8C}" type="slidenum">
              <a:rPr lang="en-US" b="0"/>
              <a:pPr>
                <a:defRPr/>
              </a:pPr>
              <a:t>‹#›</a:t>
            </a:fld>
            <a:r>
              <a:rPr lang="en-US" b="0"/>
              <a:t> of 8</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smtClean="0"/>
              <a:t>January 6, 2016</a:t>
            </a:r>
            <a:endParaRPr lang="en-US"/>
          </a:p>
        </p:txBody>
      </p:sp>
      <p:sp>
        <p:nvSpPr>
          <p:cNvPr id="1029" name="Rectangle 5"/>
          <p:cNvSpPr>
            <a:spLocks noGrp="1" noChangeArrowheads="1"/>
          </p:cNvSpPr>
          <p:nvPr>
            <p:ph type="ftr" sz="quarter" idx="3"/>
          </p:nvPr>
        </p:nvSpPr>
        <p:spPr bwMode="auto">
          <a:xfrm>
            <a:off x="2581275" y="6245225"/>
            <a:ext cx="40005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Debunking Proof-Texts in the Psalms - Part 4b</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vl1pPr>
          </a:lstStyle>
          <a:p>
            <a:pPr>
              <a:defRPr/>
            </a:pPr>
            <a:r>
              <a:rPr lang="en-US"/>
              <a:t> Page </a:t>
            </a:r>
            <a:fld id="{377355CE-9242-4E61-8A39-5C4CDE5D8725}" type="slidenum">
              <a:rPr lang="en-US"/>
              <a:pPr>
                <a:defRPr/>
              </a:pPr>
              <a:t>‹#›</a:t>
            </a:fld>
            <a:r>
              <a:rPr lang="en-US"/>
              <a:t> of 8</a:t>
            </a:r>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jewishhome.org/counter/PsalmsPrfTxt4.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package" Target="../embeddings/Microsoft_Office_Word_Document25.doc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Office_Word_Document3.docx"/><Relationship Id="rId5" Type="http://schemas.openxmlformats.org/officeDocument/2006/relationships/package" Target="../embeddings/Microsoft_Office_Word_Document2.docx"/><Relationship Id="rId4" Type="http://schemas.openxmlformats.org/officeDocument/2006/relationships/package" Target="../embeddings/Microsoft_Office_Word_Document1.doc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package" Target="../embeddings/Microsoft_Office_Word_Document5.docx"/><Relationship Id="rId4" Type="http://schemas.openxmlformats.org/officeDocument/2006/relationships/package" Target="../embeddings/Microsoft_Office_Word_Document4.doc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package" Target="../embeddings/Microsoft_Office_Word_Document7.docx"/><Relationship Id="rId4" Type="http://schemas.openxmlformats.org/officeDocument/2006/relationships/package" Target="../embeddings/Microsoft_Office_Word_Document6.docx"/></Relationships>
</file>

<file path=ppt/slides/_rels/slide6.xml.rels><?xml version="1.0" encoding="UTF-8" standalone="yes"?>
<Relationships xmlns="http://schemas.openxmlformats.org/package/2006/relationships"><Relationship Id="rId8" Type="http://schemas.openxmlformats.org/officeDocument/2006/relationships/package" Target="../embeddings/Microsoft_Office_Word_Document12.docx"/><Relationship Id="rId3" Type="http://schemas.openxmlformats.org/officeDocument/2006/relationships/notesSlide" Target="../notesSlides/notesSlide6.xml"/><Relationship Id="rId7" Type="http://schemas.openxmlformats.org/officeDocument/2006/relationships/package" Target="../embeddings/Microsoft_Office_Word_Document11.docx"/><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package" Target="../embeddings/Microsoft_Office_Word_Document10.docx"/><Relationship Id="rId5" Type="http://schemas.openxmlformats.org/officeDocument/2006/relationships/package" Target="../embeddings/Microsoft_Office_Word_Document9.docx"/><Relationship Id="rId4" Type="http://schemas.openxmlformats.org/officeDocument/2006/relationships/package" Target="../embeddings/Microsoft_Office_Word_Document8.docx"/><Relationship Id="rId9" Type="http://schemas.openxmlformats.org/officeDocument/2006/relationships/package" Target="../embeddings/Microsoft_Office_Word_Document13.docx"/></Relationships>
</file>

<file path=ppt/slides/_rels/slide7.xml.rels><?xml version="1.0" encoding="UTF-8" standalone="yes"?>
<Relationships xmlns="http://schemas.openxmlformats.org/package/2006/relationships"><Relationship Id="rId8" Type="http://schemas.openxmlformats.org/officeDocument/2006/relationships/package" Target="../embeddings/Microsoft_Office_Word_Document18.docx"/><Relationship Id="rId3" Type="http://schemas.openxmlformats.org/officeDocument/2006/relationships/notesSlide" Target="../notesSlides/notesSlide7.xml"/><Relationship Id="rId7" Type="http://schemas.openxmlformats.org/officeDocument/2006/relationships/package" Target="../embeddings/Microsoft_Office_Word_Document17.docx"/><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package" Target="../embeddings/Microsoft_Office_Word_Document16.docx"/><Relationship Id="rId5" Type="http://schemas.openxmlformats.org/officeDocument/2006/relationships/package" Target="../embeddings/Microsoft_Office_Word_Document15.docx"/><Relationship Id="rId4" Type="http://schemas.openxmlformats.org/officeDocument/2006/relationships/package" Target="../embeddings/Microsoft_Office_Word_Document14.doc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package" Target="../embeddings/Microsoft_Office_Word_Document21.docx"/><Relationship Id="rId5" Type="http://schemas.openxmlformats.org/officeDocument/2006/relationships/package" Target="../embeddings/Microsoft_Office_Word_Document20.docx"/><Relationship Id="rId4" Type="http://schemas.openxmlformats.org/officeDocument/2006/relationships/package" Target="../embeddings/Microsoft_Office_Word_Document19.docx"/></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package" Target="../embeddings/Microsoft_Office_Word_Document24.docx"/><Relationship Id="rId5" Type="http://schemas.openxmlformats.org/officeDocument/2006/relationships/package" Target="../embeddings/Microsoft_Office_Word_Document23.docx"/><Relationship Id="rId4" Type="http://schemas.openxmlformats.org/officeDocument/2006/relationships/package" Target="../embeddings/Microsoft_Office_Word_Document22.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p>
            <a:r>
              <a:rPr lang="en-US" smtClean="0"/>
              <a:t>January 6, 2016</a:t>
            </a:r>
          </a:p>
        </p:txBody>
      </p:sp>
      <p:sp>
        <p:nvSpPr>
          <p:cNvPr id="20483" name="Footer Placeholder 2"/>
          <p:cNvSpPr>
            <a:spLocks noGrp="1"/>
          </p:cNvSpPr>
          <p:nvPr>
            <p:ph type="ftr" sz="quarter" idx="11"/>
          </p:nvPr>
        </p:nvSpPr>
        <p:spPr>
          <a:noFill/>
        </p:spPr>
        <p:txBody>
          <a:bodyPr/>
          <a:lstStyle/>
          <a:p>
            <a:r>
              <a:rPr lang="en-US" smtClean="0"/>
              <a:t>Debunking Proof-Texts in the Psalms - Part 4b</a:t>
            </a:r>
          </a:p>
        </p:txBody>
      </p:sp>
      <p:sp>
        <p:nvSpPr>
          <p:cNvPr id="20484" name="Slide Number Placeholder 3"/>
          <p:cNvSpPr>
            <a:spLocks noGrp="1"/>
          </p:cNvSpPr>
          <p:nvPr>
            <p:ph type="sldNum" sz="quarter" idx="12"/>
          </p:nvPr>
        </p:nvSpPr>
        <p:spPr>
          <a:noFill/>
        </p:spPr>
        <p:txBody>
          <a:bodyPr/>
          <a:lstStyle/>
          <a:p>
            <a:r>
              <a:rPr lang="en-US" dirty="0" smtClean="0"/>
              <a:t> </a:t>
            </a:r>
            <a:r>
              <a:rPr lang="en-US" b="0" dirty="0" smtClean="0"/>
              <a:t>Page </a:t>
            </a:r>
            <a:fld id="{8014B416-E7E7-4BF2-8CE5-445851DEECE7}" type="slidenum">
              <a:rPr lang="en-US" b="0" smtClean="0"/>
              <a:pPr/>
              <a:t>1</a:t>
            </a:fld>
            <a:r>
              <a:rPr lang="en-US" b="0" dirty="0" smtClean="0"/>
              <a:t> of 10</a:t>
            </a:r>
            <a:endParaRPr lang="en-US" dirty="0" smtClean="0"/>
          </a:p>
        </p:txBody>
      </p:sp>
      <p:sp>
        <p:nvSpPr>
          <p:cNvPr id="20485" name="Text Box 4"/>
          <p:cNvSpPr txBox="1">
            <a:spLocks noChangeArrowheads="1"/>
          </p:cNvSpPr>
          <p:nvPr/>
        </p:nvSpPr>
        <p:spPr bwMode="auto">
          <a:xfrm>
            <a:off x="581025" y="1046163"/>
            <a:ext cx="7981950" cy="4648200"/>
          </a:xfrm>
          <a:prstGeom prst="rect">
            <a:avLst/>
          </a:prstGeom>
          <a:solidFill>
            <a:srgbClr val="CCFFCC"/>
          </a:solidFill>
          <a:ln w="9525">
            <a:solidFill>
              <a:schemeClr val="tx1"/>
            </a:solidFill>
            <a:miter lim="800000"/>
            <a:headEnd/>
            <a:tailEnd/>
          </a:ln>
        </p:spPr>
        <p:txBody>
          <a:bodyPr lIns="45720" rIns="45720" anchor="ctr">
            <a:spAutoFit/>
          </a:bodyPr>
          <a:lstStyle/>
          <a:p>
            <a:pPr algn="ctr"/>
            <a:endParaRPr lang="en-US" sz="1400" dirty="0"/>
          </a:p>
          <a:p>
            <a:pPr algn="ctr"/>
            <a:endParaRPr lang="en-US" sz="1400" dirty="0"/>
          </a:p>
          <a:p>
            <a:pPr algn="ctr"/>
            <a:endParaRPr lang="en-US" sz="1400" dirty="0"/>
          </a:p>
          <a:p>
            <a:pPr algn="ctr"/>
            <a:endParaRPr lang="en-US" sz="1400" dirty="0"/>
          </a:p>
          <a:p>
            <a:pPr algn="ctr"/>
            <a:r>
              <a:rPr lang="en-US" sz="2400" u="sng" dirty="0"/>
              <a:t>Debunking Proof-Texts from the Psalms</a:t>
            </a:r>
          </a:p>
          <a:p>
            <a:pPr algn="ctr"/>
            <a:r>
              <a:rPr lang="en-US" sz="2400" u="sng" dirty="0"/>
              <a:t>Part </a:t>
            </a:r>
            <a:r>
              <a:rPr lang="en-US" sz="2400" u="sng" dirty="0" smtClean="0"/>
              <a:t>4b</a:t>
            </a:r>
            <a:endParaRPr lang="en-US" sz="1800" dirty="0"/>
          </a:p>
          <a:p>
            <a:pPr algn="ctr"/>
            <a:endParaRPr lang="en-US" sz="1800" dirty="0"/>
          </a:p>
          <a:p>
            <a:pPr algn="ctr"/>
            <a:r>
              <a:rPr lang="en-US" sz="1800" dirty="0"/>
              <a:t>A Counter-Missionary Education Lesson</a:t>
            </a:r>
          </a:p>
          <a:p>
            <a:pPr algn="ctr">
              <a:spcBef>
                <a:spcPct val="50000"/>
              </a:spcBef>
              <a:spcAft>
                <a:spcPct val="50000"/>
              </a:spcAft>
            </a:pPr>
            <a:r>
              <a:rPr lang="en-US" sz="1800" dirty="0"/>
              <a:t>by</a:t>
            </a:r>
          </a:p>
          <a:p>
            <a:pPr algn="ctr"/>
            <a:r>
              <a:rPr lang="en-US" sz="1800" dirty="0"/>
              <a:t>Uri Yosef, Ph.D., Director of Education</a:t>
            </a:r>
          </a:p>
          <a:p>
            <a:pPr algn="ctr"/>
            <a:r>
              <a:rPr lang="en-US" sz="1800" dirty="0"/>
              <a:t>Virtual Yeshiva of the Messiah Truth Project, Inc.</a:t>
            </a:r>
          </a:p>
          <a:p>
            <a:pPr algn="ctr"/>
            <a:endParaRPr lang="en-US" sz="1400" dirty="0"/>
          </a:p>
          <a:p>
            <a:pPr algn="ctr"/>
            <a:r>
              <a:rPr lang="en-US" sz="1400" dirty="0"/>
              <a:t>[The article on this topic is located here - </a:t>
            </a:r>
            <a:r>
              <a:rPr lang="en-US" sz="1400" dirty="0">
                <a:hlinkClick r:id="rId3"/>
              </a:rPr>
              <a:t>http://thejewishhome.org/counter/PsalmsPrfTxt4.pdf</a:t>
            </a:r>
            <a:r>
              <a:rPr lang="en-US" sz="1400" dirty="0"/>
              <a:t>]</a:t>
            </a:r>
          </a:p>
          <a:p>
            <a:pPr algn="ctr"/>
            <a:endParaRPr lang="en-US" sz="1400" dirty="0"/>
          </a:p>
          <a:p>
            <a:pPr algn="ctr"/>
            <a:endParaRPr lang="en-US" sz="1400" dirty="0"/>
          </a:p>
          <a:p>
            <a:pPr algn="ctr"/>
            <a:r>
              <a:rPr lang="en-US" sz="1400" dirty="0"/>
              <a:t>Copyright © Uri Yosef 2015 for the Messiah Truth Project, Inc.</a:t>
            </a:r>
          </a:p>
          <a:p>
            <a:pPr algn="ctr"/>
            <a:r>
              <a:rPr lang="en-US" sz="1400" dirty="0"/>
              <a:t>All rights reserved</a:t>
            </a:r>
          </a:p>
        </p:txBody>
      </p:sp>
      <p:sp>
        <p:nvSpPr>
          <p:cNvPr id="20486" name="Text Box 35"/>
          <p:cNvSpPr txBox="1">
            <a:spLocks noChangeArrowheads="1"/>
          </p:cNvSpPr>
          <p:nvPr/>
        </p:nvSpPr>
        <p:spPr bwMode="auto">
          <a:xfrm>
            <a:off x="2036763" y="1258888"/>
            <a:ext cx="5029200" cy="528637"/>
          </a:xfrm>
          <a:prstGeom prst="rect">
            <a:avLst/>
          </a:prstGeom>
          <a:solidFill>
            <a:srgbClr val="FFFFCC"/>
          </a:solidFill>
          <a:ln w="9525">
            <a:solidFill>
              <a:schemeClr val="tx1"/>
            </a:solidFill>
            <a:miter lim="800000"/>
            <a:headEnd/>
            <a:tailEnd/>
          </a:ln>
        </p:spPr>
        <p:txBody>
          <a:bodyPr>
            <a:spAutoFit/>
          </a:bodyPr>
          <a:lstStyle/>
          <a:p>
            <a:pPr algn="ctr">
              <a:spcBef>
                <a:spcPct val="50000"/>
              </a:spcBef>
            </a:pPr>
            <a:r>
              <a:rPr lang="en-US" sz="2800"/>
              <a:t>Counter-Missionary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ate Placeholder 1"/>
          <p:cNvSpPr>
            <a:spLocks noGrp="1"/>
          </p:cNvSpPr>
          <p:nvPr>
            <p:ph type="dt" sz="quarter" idx="10"/>
          </p:nvPr>
        </p:nvSpPr>
        <p:spPr>
          <a:noFill/>
        </p:spPr>
        <p:txBody>
          <a:bodyPr/>
          <a:lstStyle/>
          <a:p>
            <a:r>
              <a:rPr lang="en-US" smtClean="0"/>
              <a:t>January 6, 2016</a:t>
            </a:r>
            <a:endParaRPr lang="en-US" dirty="0" smtClean="0"/>
          </a:p>
        </p:txBody>
      </p:sp>
      <p:sp>
        <p:nvSpPr>
          <p:cNvPr id="7172" name="Footer Placeholder 2"/>
          <p:cNvSpPr>
            <a:spLocks noGrp="1"/>
          </p:cNvSpPr>
          <p:nvPr>
            <p:ph type="ftr" sz="quarter" idx="11"/>
          </p:nvPr>
        </p:nvSpPr>
        <p:spPr>
          <a:noFill/>
        </p:spPr>
        <p:txBody>
          <a:bodyPr/>
          <a:lstStyle/>
          <a:p>
            <a:r>
              <a:rPr lang="en-US" dirty="0" smtClean="0"/>
              <a:t>Debunking Proof-Texts in the Psalms - Part 4b</a:t>
            </a:r>
          </a:p>
        </p:txBody>
      </p:sp>
      <p:sp>
        <p:nvSpPr>
          <p:cNvPr id="7173" name="Slide Number Placeholder 3"/>
          <p:cNvSpPr>
            <a:spLocks noGrp="1"/>
          </p:cNvSpPr>
          <p:nvPr>
            <p:ph type="sldNum" sz="quarter" idx="12"/>
          </p:nvPr>
        </p:nvSpPr>
        <p:spPr>
          <a:noFill/>
        </p:spPr>
        <p:txBody>
          <a:bodyPr/>
          <a:lstStyle/>
          <a:p>
            <a:r>
              <a:rPr lang="en-US" dirty="0" smtClean="0"/>
              <a:t> </a:t>
            </a:r>
            <a:r>
              <a:rPr lang="en-US" b="0" dirty="0" smtClean="0"/>
              <a:t>Page </a:t>
            </a:r>
            <a:fld id="{6AF8EB4D-0723-4609-9793-BC8593D9B1E9}" type="slidenum">
              <a:rPr lang="en-US" b="0" smtClean="0"/>
              <a:pPr/>
              <a:t>10</a:t>
            </a:fld>
            <a:r>
              <a:rPr lang="en-US" b="0" dirty="0" smtClean="0"/>
              <a:t> of 10</a:t>
            </a:r>
            <a:endParaRPr lang="en-US" dirty="0" smtClean="0"/>
          </a:p>
        </p:txBody>
      </p:sp>
      <p:sp>
        <p:nvSpPr>
          <p:cNvPr id="7174" name="Text Box 2"/>
          <p:cNvSpPr txBox="1">
            <a:spLocks noChangeArrowheads="1"/>
          </p:cNvSpPr>
          <p:nvPr/>
        </p:nvSpPr>
        <p:spPr bwMode="auto">
          <a:xfrm>
            <a:off x="771525" y="1346200"/>
            <a:ext cx="7600950" cy="3832225"/>
          </a:xfrm>
          <a:prstGeom prst="rect">
            <a:avLst/>
          </a:prstGeom>
          <a:solidFill>
            <a:srgbClr val="CCFFCC"/>
          </a:solidFill>
          <a:ln w="9525">
            <a:solidFill>
              <a:schemeClr val="tx1"/>
            </a:solidFill>
            <a:miter lim="800000"/>
            <a:headEnd/>
            <a:tailEnd/>
          </a:ln>
        </p:spPr>
        <p:txBody>
          <a:bodyPr lIns="45720" rIns="45720" anchor="ctr">
            <a:spAutoFit/>
          </a:bodyPr>
          <a:lstStyle/>
          <a:p>
            <a:pPr algn="ctr">
              <a:spcAft>
                <a:spcPts val="600"/>
              </a:spcAft>
            </a:pPr>
            <a:r>
              <a:rPr lang="en-US" sz="1800" u="sng" dirty="0"/>
              <a:t>Summary</a:t>
            </a:r>
          </a:p>
          <a:p>
            <a:pPr>
              <a:spcAft>
                <a:spcPts val="1200"/>
              </a:spcAft>
            </a:pPr>
            <a:r>
              <a:rPr lang="en-US" sz="1500" dirty="0"/>
              <a:t>In this lesson on so-called "proof texts" in the Psalms, five such texts from Psalms </a:t>
            </a:r>
            <a:r>
              <a:rPr lang="en-US" sz="1500" dirty="0" smtClean="0"/>
              <a:t>89, </a:t>
            </a:r>
            <a:r>
              <a:rPr lang="en-US" sz="1500" dirty="0"/>
              <a:t>which are claimed to be Christian "messianic prophecies", along with their respective "fulfillment" texts from the New Testament, were investigated.  The analysis addressed content, context, and correspondence between each pair of texts, in order to assess the validity of the claims.  The results of the analysis are summarized below:</a:t>
            </a:r>
          </a:p>
          <a:p>
            <a:pPr>
              <a:spcBef>
                <a:spcPts val="600"/>
              </a:spcBef>
              <a:spcAft>
                <a:spcPts val="600"/>
              </a:spcAft>
            </a:pPr>
            <a:endParaRPr lang="en-US" sz="1500" dirty="0"/>
          </a:p>
          <a:p>
            <a:pPr>
              <a:spcBef>
                <a:spcPts val="600"/>
              </a:spcBef>
              <a:spcAft>
                <a:spcPts val="600"/>
              </a:spcAft>
            </a:pPr>
            <a:endParaRPr lang="en-US" sz="1500" dirty="0"/>
          </a:p>
          <a:p>
            <a:pPr>
              <a:spcBef>
                <a:spcPts val="1200"/>
              </a:spcBef>
              <a:spcAft>
                <a:spcPts val="600"/>
              </a:spcAft>
            </a:pPr>
            <a:r>
              <a:rPr lang="en-US" sz="1500" dirty="0"/>
              <a:t>As the number of claimed Christian "messianic prophecy" and "fulfillment" pairs </a:t>
            </a:r>
            <a:r>
              <a:rPr lang="en-US" sz="1500" dirty="0" smtClean="0"/>
              <a:t>continues </a:t>
            </a:r>
            <a:r>
              <a:rPr lang="en-US" sz="1500" smtClean="0"/>
              <a:t>to grow, </a:t>
            </a:r>
            <a:r>
              <a:rPr lang="en-US" sz="1500" dirty="0"/>
              <a:t>the following two patterns are evident:  First, these texts are not valid “messianic prophecies”.  Second, their focus is on Jesus, the central figure in the Christian messianic vision, not on the conditions that will prevail in the world due to his accomplishments.</a:t>
            </a:r>
          </a:p>
        </p:txBody>
      </p:sp>
      <p:graphicFrame>
        <p:nvGraphicFramePr>
          <p:cNvPr id="7170" name="Object 2"/>
          <p:cNvGraphicFramePr>
            <a:graphicFrameLocks noChangeAspect="1"/>
          </p:cNvGraphicFramePr>
          <p:nvPr/>
        </p:nvGraphicFramePr>
        <p:xfrm>
          <a:off x="1562100" y="2933700"/>
          <a:ext cx="5610225" cy="1038225"/>
        </p:xfrm>
        <a:graphic>
          <a:graphicData uri="http://schemas.openxmlformats.org/presentationml/2006/ole">
            <p:oleObj spid="_x0000_s7170" name="Document" r:id="rId4" imgW="6129389" imgH="1132915"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p>
            <a:r>
              <a:rPr lang="en-US" smtClean="0"/>
              <a:t>January 6, 2016</a:t>
            </a:r>
          </a:p>
        </p:txBody>
      </p:sp>
      <p:sp>
        <p:nvSpPr>
          <p:cNvPr id="21507" name="Footer Placeholder 2"/>
          <p:cNvSpPr>
            <a:spLocks noGrp="1"/>
          </p:cNvSpPr>
          <p:nvPr>
            <p:ph type="ftr" sz="quarter" idx="11"/>
          </p:nvPr>
        </p:nvSpPr>
        <p:spPr>
          <a:noFill/>
        </p:spPr>
        <p:txBody>
          <a:bodyPr/>
          <a:lstStyle/>
          <a:p>
            <a:r>
              <a:rPr lang="en-US" smtClean="0"/>
              <a:t>Debunking Proof-Texts in the Psalms - Part 4b</a:t>
            </a:r>
          </a:p>
        </p:txBody>
      </p:sp>
      <p:sp>
        <p:nvSpPr>
          <p:cNvPr id="21508" name="Slide Number Placeholder 3"/>
          <p:cNvSpPr>
            <a:spLocks noGrp="1"/>
          </p:cNvSpPr>
          <p:nvPr>
            <p:ph type="sldNum" sz="quarter" idx="12"/>
          </p:nvPr>
        </p:nvSpPr>
        <p:spPr>
          <a:noFill/>
        </p:spPr>
        <p:txBody>
          <a:bodyPr/>
          <a:lstStyle/>
          <a:p>
            <a:r>
              <a:rPr lang="en-US" dirty="0" smtClean="0"/>
              <a:t> </a:t>
            </a:r>
            <a:r>
              <a:rPr lang="en-US" b="0" dirty="0" smtClean="0"/>
              <a:t>Page </a:t>
            </a:r>
            <a:fld id="{EE0099A9-EA18-4AFF-9C2B-8E5383AB1D49}" type="slidenum">
              <a:rPr lang="en-US" b="0" smtClean="0"/>
              <a:pPr/>
              <a:t>2</a:t>
            </a:fld>
            <a:r>
              <a:rPr lang="en-US" b="0" dirty="0" smtClean="0"/>
              <a:t> of 10</a:t>
            </a:r>
            <a:endParaRPr lang="en-US" dirty="0" smtClean="0"/>
          </a:p>
        </p:txBody>
      </p:sp>
      <p:sp>
        <p:nvSpPr>
          <p:cNvPr id="17413" name="Text Box 2"/>
          <p:cNvSpPr txBox="1">
            <a:spLocks noChangeArrowheads="1"/>
          </p:cNvSpPr>
          <p:nvPr/>
        </p:nvSpPr>
        <p:spPr bwMode="auto">
          <a:xfrm>
            <a:off x="895350" y="1538288"/>
            <a:ext cx="7315200" cy="3617912"/>
          </a:xfrm>
          <a:prstGeom prst="rect">
            <a:avLst/>
          </a:prstGeom>
          <a:solidFill>
            <a:srgbClr val="CCFFCC"/>
          </a:solidFill>
          <a:ln w="9525">
            <a:solidFill>
              <a:schemeClr val="tx1"/>
            </a:solidFill>
            <a:miter lim="800000"/>
            <a:headEnd/>
            <a:tailEnd/>
          </a:ln>
        </p:spPr>
        <p:txBody>
          <a:bodyPr lIns="45720" rIns="45720" anchor="ctr">
            <a:spAutoFit/>
          </a:bodyPr>
          <a:lstStyle/>
          <a:p>
            <a:pPr algn="ctr">
              <a:spcAft>
                <a:spcPct val="25000"/>
              </a:spcAft>
              <a:defRPr/>
            </a:pPr>
            <a:r>
              <a:rPr lang="en-US" sz="2000" u="sng" dirty="0"/>
              <a:t>Introduction</a:t>
            </a:r>
          </a:p>
          <a:p>
            <a:pPr>
              <a:spcAft>
                <a:spcPct val="25000"/>
              </a:spcAft>
              <a:defRPr/>
            </a:pPr>
            <a:r>
              <a:rPr lang="en-US" dirty="0"/>
              <a:t>The set of "messianic prophecies" identified by Christians in the Christian "Old Testament" is not congruent with the set of "messianic agenda items" that was developed in the Hebrew Bible by the Jewish prophets.</a:t>
            </a:r>
          </a:p>
          <a:p>
            <a:pPr>
              <a:spcAft>
                <a:spcPct val="25000"/>
              </a:spcAft>
              <a:defRPr/>
            </a:pPr>
            <a:r>
              <a:rPr lang="en-US" dirty="0"/>
              <a:t>The two most heavily mined sources for Christian so-called “proof-texts”, also known as "messianic prophecies“, are the Book of Isaiah and the Book of Psalms, respectively.</a:t>
            </a:r>
          </a:p>
          <a:p>
            <a:pPr>
              <a:spcAft>
                <a:spcPct val="25000"/>
              </a:spcAft>
              <a:defRPr/>
            </a:pPr>
            <a:r>
              <a:rPr lang="en-US" dirty="0"/>
              <a:t>This is the next in our series of lessons on Christian so-called “proof texts” in the Book of Psalms.  In this lesson we explore and investigate the validity of claims by Christians of five "messianic prophecies“ in Psalms </a:t>
            </a:r>
            <a:r>
              <a:rPr lang="en-US" dirty="0" smtClean="0"/>
              <a:t>89.</a:t>
            </a:r>
            <a:r>
              <a:rPr lang="en-US" dirty="0" smtClean="0">
                <a:solidFill>
                  <a:srgbClr val="FF0000"/>
                </a:solidFill>
              </a:rPr>
              <a:t>*</a:t>
            </a:r>
            <a:endParaRPr lang="en-US" dirty="0"/>
          </a:p>
          <a:p>
            <a:pPr>
              <a:spcAft>
                <a:spcPct val="25000"/>
              </a:spcAft>
              <a:defRPr/>
            </a:pPr>
            <a:r>
              <a:rPr lang="en-US" dirty="0"/>
              <a:t>____________________</a:t>
            </a:r>
          </a:p>
          <a:p>
            <a:pPr marL="342900" indent="-342900">
              <a:spcAft>
                <a:spcPts val="0"/>
              </a:spcAft>
              <a:defRPr/>
            </a:pPr>
            <a:r>
              <a:rPr lang="en-US" sz="1400" dirty="0">
                <a:solidFill>
                  <a:srgbClr val="FF0000"/>
                </a:solidFill>
              </a:rPr>
              <a:t>* Due to space limitations on the slides, the material covered in the article linked on the </a:t>
            </a:r>
          </a:p>
          <a:p>
            <a:pPr marL="342900" indent="-342900">
              <a:spcAft>
                <a:spcPts val="0"/>
              </a:spcAft>
              <a:defRPr/>
            </a:pPr>
            <a:r>
              <a:rPr lang="en-US" sz="1400" dirty="0">
                <a:solidFill>
                  <a:srgbClr val="FF0000"/>
                </a:solidFill>
              </a:rPr>
              <a:t>   first slide will be broken up into several lessons.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Date Placeholder 1"/>
          <p:cNvSpPr>
            <a:spLocks noGrp="1"/>
          </p:cNvSpPr>
          <p:nvPr>
            <p:ph type="dt" sz="quarter" idx="10"/>
          </p:nvPr>
        </p:nvSpPr>
        <p:spPr>
          <a:noFill/>
        </p:spPr>
        <p:txBody>
          <a:bodyPr/>
          <a:lstStyle/>
          <a:p>
            <a:r>
              <a:rPr lang="en-US" smtClean="0"/>
              <a:t>January 6, 2016</a:t>
            </a:r>
          </a:p>
        </p:txBody>
      </p:sp>
      <p:sp>
        <p:nvSpPr>
          <p:cNvPr id="1030" name="Footer Placeholder 2"/>
          <p:cNvSpPr>
            <a:spLocks noGrp="1"/>
          </p:cNvSpPr>
          <p:nvPr>
            <p:ph type="ftr" sz="quarter" idx="11"/>
          </p:nvPr>
        </p:nvSpPr>
        <p:spPr>
          <a:noFill/>
        </p:spPr>
        <p:txBody>
          <a:bodyPr/>
          <a:lstStyle/>
          <a:p>
            <a:r>
              <a:rPr lang="en-US" smtClean="0"/>
              <a:t>Debunking Proof-Texts in the Psalms - Part 4b</a:t>
            </a:r>
          </a:p>
        </p:txBody>
      </p:sp>
      <p:sp>
        <p:nvSpPr>
          <p:cNvPr id="1031" name="Slide Number Placeholder 3"/>
          <p:cNvSpPr>
            <a:spLocks noGrp="1"/>
          </p:cNvSpPr>
          <p:nvPr>
            <p:ph type="sldNum" sz="quarter" idx="12"/>
          </p:nvPr>
        </p:nvSpPr>
        <p:spPr>
          <a:noFill/>
        </p:spPr>
        <p:txBody>
          <a:bodyPr/>
          <a:lstStyle/>
          <a:p>
            <a:r>
              <a:rPr lang="en-US" dirty="0" smtClean="0"/>
              <a:t> </a:t>
            </a:r>
            <a:r>
              <a:rPr lang="en-US" b="0" dirty="0" smtClean="0"/>
              <a:t>Page </a:t>
            </a:r>
            <a:fld id="{CBB05E59-D61D-4136-B596-A2875F9B9ECD}" type="slidenum">
              <a:rPr lang="en-US" b="0" smtClean="0"/>
              <a:pPr/>
              <a:t>3</a:t>
            </a:fld>
            <a:r>
              <a:rPr lang="en-US" b="0" dirty="0" smtClean="0"/>
              <a:t> of 10</a:t>
            </a:r>
            <a:endParaRPr lang="en-US" dirty="0" smtClean="0"/>
          </a:p>
        </p:txBody>
      </p:sp>
      <p:sp>
        <p:nvSpPr>
          <p:cNvPr id="1032" name="Text Box 2"/>
          <p:cNvSpPr txBox="1">
            <a:spLocks noChangeArrowheads="1"/>
          </p:cNvSpPr>
          <p:nvPr/>
        </p:nvSpPr>
        <p:spPr bwMode="auto">
          <a:xfrm>
            <a:off x="295275" y="786721"/>
            <a:ext cx="8362950" cy="5032147"/>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89</a:t>
            </a:r>
            <a:endParaRPr lang="en-US" sz="1800" u="sng" dirty="0"/>
          </a:p>
          <a:p>
            <a:endParaRPr lang="en-US" sz="800" dirty="0"/>
          </a:p>
          <a:p>
            <a:r>
              <a:rPr lang="en-US" sz="1400" dirty="0"/>
              <a:t>Christian sources attribute to the </a:t>
            </a:r>
            <a:r>
              <a:rPr lang="en-US" sz="1400" dirty="0" smtClean="0"/>
              <a:t>89</a:t>
            </a:r>
            <a:r>
              <a:rPr lang="en-US" sz="1400" baseline="30000" dirty="0" smtClean="0"/>
              <a:t>th</a:t>
            </a:r>
            <a:r>
              <a:rPr lang="en-US" sz="1400" dirty="0" smtClean="0"/>
              <a:t> </a:t>
            </a:r>
            <a:r>
              <a:rPr lang="en-US" sz="1400" dirty="0"/>
              <a:t>Chapter in the Book of Psalms </a:t>
            </a:r>
            <a:r>
              <a:rPr lang="en-US" sz="1400" dirty="0" smtClean="0"/>
              <a:t>five </a:t>
            </a:r>
            <a:r>
              <a:rPr lang="en-US" sz="1400" dirty="0"/>
              <a:t>"messianic </a:t>
            </a:r>
            <a:r>
              <a:rPr lang="en-US" sz="1400" dirty="0" smtClean="0"/>
              <a:t>prophecies" </a:t>
            </a:r>
            <a:r>
              <a:rPr lang="en-US" sz="1400" dirty="0"/>
              <a:t>that </a:t>
            </a:r>
            <a:r>
              <a:rPr lang="en-US" sz="1400" dirty="0" smtClean="0"/>
              <a:t>are </a:t>
            </a:r>
            <a:r>
              <a:rPr lang="en-US" sz="1400" dirty="0"/>
              <a:t>"fulfilled" according to accounts in the New Testament:</a:t>
            </a:r>
          </a:p>
          <a:p>
            <a:endParaRPr lang="en-US" sz="1400" dirty="0"/>
          </a:p>
          <a:p>
            <a:endParaRPr lang="en-US" sz="1400" dirty="0"/>
          </a:p>
          <a:p>
            <a:pPr>
              <a:spcBef>
                <a:spcPts val="600"/>
              </a:spcBef>
            </a:pPr>
            <a:r>
              <a:rPr lang="en-US" sz="1400" dirty="0" smtClean="0"/>
              <a:t>These two verses summarize </a:t>
            </a:r>
          </a:p>
          <a:p>
            <a:pPr>
              <a:spcBef>
                <a:spcPts val="0"/>
              </a:spcBef>
            </a:pPr>
            <a:r>
              <a:rPr lang="en-US" sz="1400" dirty="0" smtClean="0"/>
              <a:t>the central theme of this psalm – </a:t>
            </a:r>
          </a:p>
          <a:p>
            <a:pPr>
              <a:spcBef>
                <a:spcPts val="0"/>
              </a:spcBef>
            </a:pPr>
            <a:r>
              <a:rPr lang="en-US" sz="1400" dirty="0" smtClean="0"/>
              <a:t>God's covenant with King David.  </a:t>
            </a:r>
          </a:p>
          <a:p>
            <a:pPr>
              <a:spcBef>
                <a:spcPts val="0"/>
              </a:spcBef>
            </a:pPr>
            <a:r>
              <a:rPr lang="en-US" sz="1400" dirty="0" smtClean="0"/>
              <a:t>The details of this covenant are </a:t>
            </a:r>
          </a:p>
          <a:p>
            <a:pPr>
              <a:spcBef>
                <a:spcPts val="0"/>
              </a:spcBef>
            </a:pPr>
            <a:r>
              <a:rPr lang="en-US" sz="1400" dirty="0" smtClean="0"/>
              <a:t>reviewed in verses 20-38 of the </a:t>
            </a:r>
          </a:p>
          <a:p>
            <a:pPr>
              <a:spcBef>
                <a:spcPts val="0"/>
              </a:spcBef>
            </a:pPr>
            <a:r>
              <a:rPr lang="en-US" sz="1400" dirty="0" smtClean="0"/>
              <a:t>psalm.</a:t>
            </a:r>
          </a:p>
          <a:p>
            <a:pPr>
              <a:spcBef>
                <a:spcPts val="600"/>
              </a:spcBef>
            </a:pPr>
            <a:r>
              <a:rPr lang="en-US" sz="1400" dirty="0" smtClean="0"/>
              <a:t>The original promise was made to King David via the Prophet Nathan:</a:t>
            </a:r>
          </a:p>
          <a:p>
            <a:pPr>
              <a:spcBef>
                <a:spcPts val="0"/>
              </a:spcBef>
            </a:pPr>
            <a:endParaRPr lang="en-US" sz="1400" dirty="0"/>
          </a:p>
          <a:p>
            <a:pPr>
              <a:spcBef>
                <a:spcPts val="0"/>
              </a:spcBef>
            </a:pPr>
            <a:endParaRPr lang="en-US" sz="1400" dirty="0" smtClean="0"/>
          </a:p>
          <a:p>
            <a:pPr>
              <a:spcBef>
                <a:spcPts val="0"/>
              </a:spcBef>
            </a:pPr>
            <a:endParaRPr lang="en-US" sz="1400" dirty="0" smtClean="0"/>
          </a:p>
          <a:p>
            <a:pPr>
              <a:spcBef>
                <a:spcPts val="0"/>
              </a:spcBef>
            </a:pPr>
            <a:endParaRPr lang="en-US" sz="1400" dirty="0"/>
          </a:p>
          <a:p>
            <a:pPr>
              <a:spcBef>
                <a:spcPts val="0"/>
              </a:spcBef>
            </a:pPr>
            <a:endParaRPr lang="en-US" sz="1400" dirty="0" smtClean="0"/>
          </a:p>
          <a:p>
            <a:pPr>
              <a:spcBef>
                <a:spcPts val="600"/>
              </a:spcBef>
            </a:pPr>
            <a:r>
              <a:rPr lang="en-US" sz="1400" dirty="0" smtClean="0"/>
              <a:t>This promise includes several important element that are relevant to the propagation of the kingship in Israel.</a:t>
            </a:r>
            <a:endParaRPr lang="en-US" sz="1400" dirty="0"/>
          </a:p>
          <a:p>
            <a:endParaRPr lang="en-US" sz="1400" dirty="0" smtClean="0"/>
          </a:p>
          <a:p>
            <a:pPr algn="ctr"/>
            <a:r>
              <a:rPr lang="en-US" sz="1400" dirty="0" smtClean="0"/>
              <a:t>--- Continued on next slide ---</a:t>
            </a:r>
            <a:endParaRPr lang="en-US" sz="1400" dirty="0"/>
          </a:p>
        </p:txBody>
      </p:sp>
      <p:graphicFrame>
        <p:nvGraphicFramePr>
          <p:cNvPr id="1026" name="Object 2"/>
          <p:cNvGraphicFramePr>
            <a:graphicFrameLocks noChangeAspect="1"/>
          </p:cNvGraphicFramePr>
          <p:nvPr/>
        </p:nvGraphicFramePr>
        <p:xfrm>
          <a:off x="390525" y="1724025"/>
          <a:ext cx="2381250" cy="400050"/>
        </p:xfrm>
        <a:graphic>
          <a:graphicData uri="http://schemas.openxmlformats.org/presentationml/2006/ole">
            <p:oleObj spid="_x0000_s1026" name="Document" r:id="rId4" imgW="2384773" imgH="409839" progId="Word.Document.12">
              <p:embed/>
            </p:oleObj>
          </a:graphicData>
        </a:graphic>
      </p:graphicFrame>
      <p:graphicFrame>
        <p:nvGraphicFramePr>
          <p:cNvPr id="1033" name="Object 9"/>
          <p:cNvGraphicFramePr>
            <a:graphicFrameLocks noChangeAspect="1"/>
          </p:cNvGraphicFramePr>
          <p:nvPr/>
        </p:nvGraphicFramePr>
        <p:xfrm>
          <a:off x="3000375" y="1733550"/>
          <a:ext cx="5543550" cy="1657350"/>
        </p:xfrm>
        <a:graphic>
          <a:graphicData uri="http://schemas.openxmlformats.org/presentationml/2006/ole">
            <p:oleObj spid="_x0000_s1033" name="Document" r:id="rId5" imgW="5554015" imgH="1659182" progId="Word.Document.12">
              <p:embed/>
            </p:oleObj>
          </a:graphicData>
        </a:graphic>
      </p:graphicFrame>
      <p:graphicFrame>
        <p:nvGraphicFramePr>
          <p:cNvPr id="1034" name="Object 10"/>
          <p:cNvGraphicFramePr>
            <a:graphicFrameLocks noChangeAspect="1"/>
          </p:cNvGraphicFramePr>
          <p:nvPr/>
        </p:nvGraphicFramePr>
        <p:xfrm>
          <a:off x="409575" y="3800475"/>
          <a:ext cx="8134350" cy="981075"/>
        </p:xfrm>
        <a:graphic>
          <a:graphicData uri="http://schemas.openxmlformats.org/presentationml/2006/ole">
            <p:oleObj spid="_x0000_s1034" name="Document" r:id="rId6" imgW="8155454" imgH="982245"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Date Placeholder 1"/>
          <p:cNvSpPr>
            <a:spLocks noGrp="1"/>
          </p:cNvSpPr>
          <p:nvPr>
            <p:ph type="dt" sz="quarter" idx="10"/>
          </p:nvPr>
        </p:nvSpPr>
        <p:spPr>
          <a:noFill/>
        </p:spPr>
        <p:txBody>
          <a:bodyPr/>
          <a:lstStyle/>
          <a:p>
            <a:r>
              <a:rPr lang="en-US" smtClean="0"/>
              <a:t>January 6, 2016</a:t>
            </a:r>
          </a:p>
        </p:txBody>
      </p:sp>
      <p:sp>
        <p:nvSpPr>
          <p:cNvPr id="6149" name="Footer Placeholder 2"/>
          <p:cNvSpPr>
            <a:spLocks noGrp="1"/>
          </p:cNvSpPr>
          <p:nvPr>
            <p:ph type="ftr" sz="quarter" idx="11"/>
          </p:nvPr>
        </p:nvSpPr>
        <p:spPr>
          <a:noFill/>
        </p:spPr>
        <p:txBody>
          <a:bodyPr/>
          <a:lstStyle/>
          <a:p>
            <a:r>
              <a:rPr lang="en-US" smtClean="0"/>
              <a:t>Debunking Proof-Texts in the Psalms - Part 4b</a:t>
            </a:r>
          </a:p>
        </p:txBody>
      </p:sp>
      <p:sp>
        <p:nvSpPr>
          <p:cNvPr id="6150" name="Slide Number Placeholder 3"/>
          <p:cNvSpPr>
            <a:spLocks noGrp="1"/>
          </p:cNvSpPr>
          <p:nvPr>
            <p:ph type="sldNum" sz="quarter" idx="12"/>
          </p:nvPr>
        </p:nvSpPr>
        <p:spPr>
          <a:noFill/>
        </p:spPr>
        <p:txBody>
          <a:bodyPr/>
          <a:lstStyle/>
          <a:p>
            <a:r>
              <a:rPr lang="en-US" dirty="0" smtClean="0"/>
              <a:t> </a:t>
            </a:r>
            <a:r>
              <a:rPr lang="en-US" b="0" dirty="0" smtClean="0"/>
              <a:t>Page </a:t>
            </a:r>
            <a:fld id="{8B079944-D03A-4BD7-BF0D-539079DCC69B}" type="slidenum">
              <a:rPr lang="en-US" b="0" smtClean="0"/>
              <a:pPr/>
              <a:t>4</a:t>
            </a:fld>
            <a:r>
              <a:rPr lang="en-US" b="0" dirty="0" smtClean="0"/>
              <a:t> of 10</a:t>
            </a:r>
            <a:endParaRPr lang="en-US" dirty="0" smtClean="0"/>
          </a:p>
        </p:txBody>
      </p:sp>
      <p:sp>
        <p:nvSpPr>
          <p:cNvPr id="6151" name="Text Box 2"/>
          <p:cNvSpPr txBox="1">
            <a:spLocks noChangeArrowheads="1"/>
          </p:cNvSpPr>
          <p:nvPr/>
        </p:nvSpPr>
        <p:spPr bwMode="auto">
          <a:xfrm>
            <a:off x="714375" y="931508"/>
            <a:ext cx="7696200" cy="4801314"/>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89 </a:t>
            </a:r>
            <a:r>
              <a:rPr lang="en-US" sz="1800" u="sng" dirty="0"/>
              <a:t>(continued)</a:t>
            </a:r>
          </a:p>
          <a:p>
            <a:pPr>
              <a:spcBef>
                <a:spcPts val="600"/>
              </a:spcBef>
            </a:pPr>
            <a:r>
              <a:rPr lang="en-US" sz="1400" dirty="0" smtClean="0"/>
              <a:t>The key elements in God’s promise to King David:</a:t>
            </a:r>
            <a:endParaRPr lang="en-US" sz="1400" dirty="0"/>
          </a:p>
          <a:p>
            <a:endParaRPr lang="en-US" sz="1400" dirty="0"/>
          </a:p>
          <a:p>
            <a:endParaRPr lang="en-US" sz="1400" dirty="0" smtClean="0"/>
          </a:p>
          <a:p>
            <a:endParaRPr lang="en-US" sz="1400" dirty="0"/>
          </a:p>
          <a:p>
            <a:pPr>
              <a:spcBef>
                <a:spcPts val="600"/>
              </a:spcBef>
            </a:pPr>
            <a:endParaRPr lang="en-US" sz="1400" dirty="0" smtClean="0"/>
          </a:p>
          <a:p>
            <a:pPr>
              <a:spcBef>
                <a:spcPts val="600"/>
              </a:spcBef>
            </a:pPr>
            <a:endParaRPr lang="en-US" sz="1400" dirty="0"/>
          </a:p>
          <a:p>
            <a:pPr>
              <a:spcBef>
                <a:spcPts val="600"/>
              </a:spcBef>
            </a:pPr>
            <a:endParaRPr lang="en-US" sz="1400" dirty="0" smtClean="0"/>
          </a:p>
          <a:p>
            <a:pPr>
              <a:spcBef>
                <a:spcPts val="600"/>
              </a:spcBef>
            </a:pPr>
            <a:endParaRPr lang="en-US" sz="1400" dirty="0"/>
          </a:p>
          <a:p>
            <a:pPr>
              <a:spcBef>
                <a:spcPts val="600"/>
              </a:spcBef>
            </a:pPr>
            <a:r>
              <a:rPr lang="en-US" sz="1400" dirty="0" smtClean="0"/>
              <a:t>The establishment of this everlasting Davidic dynasty is significant, since from it will emerge the promised Jewish Messiah,</a:t>
            </a:r>
            <a:r>
              <a:rPr lang="he-IL" sz="1400" dirty="0" smtClean="0"/>
              <a:t> </a:t>
            </a:r>
            <a:r>
              <a:rPr lang="en-US" sz="1400" dirty="0" smtClean="0"/>
              <a:t>as was already alluded to in Jacob's blessing to Judah: </a:t>
            </a:r>
          </a:p>
          <a:p>
            <a:pPr>
              <a:spcBef>
                <a:spcPts val="600"/>
              </a:spcBef>
            </a:pPr>
            <a:endParaRPr lang="en-US" sz="1400" dirty="0" smtClean="0"/>
          </a:p>
          <a:p>
            <a:pPr>
              <a:spcBef>
                <a:spcPts val="1200"/>
              </a:spcBef>
            </a:pPr>
            <a:r>
              <a:rPr lang="en-US" sz="1400" dirty="0" smtClean="0"/>
              <a:t>The "fulfillment" text is the first verse in the New Testament, the preface to the genealogy listed in the Gospel of Matthew.  The title of "son of David" is applied to Jesus more than a dozen times in the New Testament (e.g., Matthew 20:31; Mark 10:48; Luke 18:38), even though it is false from the perspective of the Hebrew Bible, the Scripture in force throughout the lifetime of Jesus and for some years after his death.</a:t>
            </a:r>
          </a:p>
          <a:p>
            <a:pPr algn="ctr">
              <a:spcBef>
                <a:spcPts val="600"/>
              </a:spcBef>
            </a:pPr>
            <a:r>
              <a:rPr lang="en-US" sz="1400" dirty="0" smtClean="0"/>
              <a:t>--- Continued on next slide ---</a:t>
            </a:r>
            <a:endParaRPr lang="en-US" sz="1400" dirty="0"/>
          </a:p>
        </p:txBody>
      </p:sp>
      <p:graphicFrame>
        <p:nvGraphicFramePr>
          <p:cNvPr id="44036" name="Object 4"/>
          <p:cNvGraphicFramePr>
            <a:graphicFrameLocks noChangeAspect="1"/>
          </p:cNvGraphicFramePr>
          <p:nvPr/>
        </p:nvGraphicFramePr>
        <p:xfrm>
          <a:off x="828675" y="1619250"/>
          <a:ext cx="7505700" cy="1790700"/>
        </p:xfrm>
        <a:graphic>
          <a:graphicData uri="http://schemas.openxmlformats.org/presentationml/2006/ole">
            <p:oleObj spid="_x0000_s44036" name="Document" r:id="rId4" imgW="7516270" imgH="1798679" progId="Word.Document.12">
              <p:embed/>
            </p:oleObj>
          </a:graphicData>
        </a:graphic>
      </p:graphicFrame>
      <p:graphicFrame>
        <p:nvGraphicFramePr>
          <p:cNvPr id="44037" name="Object 5"/>
          <p:cNvGraphicFramePr>
            <a:graphicFrameLocks noChangeAspect="1"/>
          </p:cNvGraphicFramePr>
          <p:nvPr/>
        </p:nvGraphicFramePr>
        <p:xfrm>
          <a:off x="809625" y="3905250"/>
          <a:ext cx="7496175" cy="352425"/>
        </p:xfrm>
        <a:graphic>
          <a:graphicData uri="http://schemas.openxmlformats.org/presentationml/2006/ole">
            <p:oleObj spid="_x0000_s44037" name="Document" r:id="rId5" imgW="7506897" imgH="352527"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Date Placeholder 1"/>
          <p:cNvSpPr>
            <a:spLocks noGrp="1"/>
          </p:cNvSpPr>
          <p:nvPr>
            <p:ph type="dt" sz="quarter" idx="10"/>
          </p:nvPr>
        </p:nvSpPr>
        <p:spPr>
          <a:noFill/>
        </p:spPr>
        <p:txBody>
          <a:bodyPr/>
          <a:lstStyle/>
          <a:p>
            <a:r>
              <a:rPr lang="en-US" smtClean="0"/>
              <a:t>January 6, 2016</a:t>
            </a:r>
          </a:p>
        </p:txBody>
      </p:sp>
      <p:sp>
        <p:nvSpPr>
          <p:cNvPr id="6149" name="Footer Placeholder 2"/>
          <p:cNvSpPr>
            <a:spLocks noGrp="1"/>
          </p:cNvSpPr>
          <p:nvPr>
            <p:ph type="ftr" sz="quarter" idx="11"/>
          </p:nvPr>
        </p:nvSpPr>
        <p:spPr>
          <a:noFill/>
        </p:spPr>
        <p:txBody>
          <a:bodyPr/>
          <a:lstStyle/>
          <a:p>
            <a:r>
              <a:rPr lang="en-US" smtClean="0"/>
              <a:t>Debunking Proof-Texts in the Psalms - Part 4b</a:t>
            </a:r>
            <a:endParaRPr lang="en-US" dirty="0" smtClean="0"/>
          </a:p>
        </p:txBody>
      </p:sp>
      <p:sp>
        <p:nvSpPr>
          <p:cNvPr id="6150" name="Slide Number Placeholder 3"/>
          <p:cNvSpPr>
            <a:spLocks noGrp="1"/>
          </p:cNvSpPr>
          <p:nvPr>
            <p:ph type="sldNum" sz="quarter" idx="12"/>
          </p:nvPr>
        </p:nvSpPr>
        <p:spPr>
          <a:noFill/>
        </p:spPr>
        <p:txBody>
          <a:bodyPr/>
          <a:lstStyle/>
          <a:p>
            <a:r>
              <a:rPr lang="en-US" dirty="0" smtClean="0"/>
              <a:t> </a:t>
            </a:r>
            <a:r>
              <a:rPr lang="en-US" b="0" dirty="0" smtClean="0"/>
              <a:t>Page </a:t>
            </a:r>
            <a:fld id="{8B079944-D03A-4BD7-BF0D-539079DCC69B}" type="slidenum">
              <a:rPr lang="en-US" b="0" smtClean="0"/>
              <a:pPr/>
              <a:t>5</a:t>
            </a:fld>
            <a:r>
              <a:rPr lang="en-US" b="0" dirty="0" smtClean="0"/>
              <a:t> of 10</a:t>
            </a:r>
            <a:endParaRPr lang="en-US" dirty="0" smtClean="0"/>
          </a:p>
        </p:txBody>
      </p:sp>
      <p:sp>
        <p:nvSpPr>
          <p:cNvPr id="6151" name="Text Box 2"/>
          <p:cNvSpPr txBox="1">
            <a:spLocks noChangeArrowheads="1"/>
          </p:cNvSpPr>
          <p:nvPr/>
        </p:nvSpPr>
        <p:spPr bwMode="auto">
          <a:xfrm>
            <a:off x="219075" y="248007"/>
            <a:ext cx="8734425" cy="5901616"/>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89 </a:t>
            </a:r>
            <a:r>
              <a:rPr lang="en-US" sz="1800" u="sng" dirty="0"/>
              <a:t>(continued)</a:t>
            </a:r>
          </a:p>
          <a:p>
            <a:pPr>
              <a:spcBef>
                <a:spcPts val="600"/>
              </a:spcBef>
            </a:pPr>
            <a:r>
              <a:rPr lang="en-US" sz="1400" dirty="0" smtClean="0"/>
              <a:t>First of all, according to Christian theology, Jesus did not have an earthly father.  Yet, according to the Hebrew Bible, blood rights, such as Tribal pedigree and the Davidic throne, are transmitted </a:t>
            </a:r>
            <a:r>
              <a:rPr lang="en-US" sz="1400" u="sng" dirty="0" smtClean="0"/>
              <a:t>exclusively</a:t>
            </a:r>
            <a:r>
              <a:rPr lang="en-US" sz="1400" dirty="0" smtClean="0"/>
              <a:t> by a human father to his biological sons (e.g., Numbers 1:18), which rules out such a transfer through adoption.  In fact, the psalmist uses the Hebrew term </a:t>
            </a:r>
            <a:r>
              <a:rPr lang="he-IL" sz="1400" dirty="0" smtClean="0">
                <a:latin typeface="Times New Roman" pitchFamily="18" charset="0"/>
                <a:cs typeface="Times New Roman" pitchFamily="18" charset="0"/>
              </a:rPr>
              <a:t>זַרְעֲךָ</a:t>
            </a:r>
            <a:r>
              <a:rPr lang="he-IL" sz="1400" dirty="0" smtClean="0"/>
              <a:t> </a:t>
            </a:r>
            <a:r>
              <a:rPr lang="en-US" sz="1400" dirty="0" smtClean="0"/>
              <a:t> (</a:t>
            </a:r>
            <a:r>
              <a:rPr lang="en-US" sz="1400" i="1" dirty="0" smtClean="0"/>
              <a:t>zar'</a:t>
            </a:r>
            <a:r>
              <a:rPr lang="en-US" sz="1400" i="1" u="sng" dirty="0" smtClean="0"/>
              <a:t>a</a:t>
            </a:r>
            <a:r>
              <a:rPr lang="en-US" sz="1100" b="1" i="1" dirty="0" smtClean="0"/>
              <a:t>CHA</a:t>
            </a:r>
            <a:r>
              <a:rPr lang="en-US" sz="1400" dirty="0" smtClean="0"/>
              <a:t>), </a:t>
            </a:r>
            <a:r>
              <a:rPr lang="en-US" sz="1400" b="1" dirty="0" smtClean="0"/>
              <a:t>your seed</a:t>
            </a:r>
            <a:r>
              <a:rPr lang="en-US" sz="1400" dirty="0" smtClean="0"/>
              <a:t>, the 2nd-person, singular, masculine gender inflexion of the collective noun </a:t>
            </a:r>
            <a:r>
              <a:rPr lang="he-IL" sz="1400" dirty="0" smtClean="0">
                <a:latin typeface="Times New Roman" pitchFamily="18" charset="0"/>
                <a:cs typeface="Times New Roman" pitchFamily="18" charset="0"/>
              </a:rPr>
              <a:t>זֶרַע</a:t>
            </a:r>
            <a:r>
              <a:rPr lang="he-IL" sz="1400" dirty="0" smtClean="0"/>
              <a:t> </a:t>
            </a:r>
            <a:r>
              <a:rPr lang="en-US" sz="1400" dirty="0" smtClean="0"/>
              <a:t> (</a:t>
            </a:r>
            <a:r>
              <a:rPr lang="en-US" sz="1100" b="1" i="1" dirty="0" smtClean="0"/>
              <a:t>ZE</a:t>
            </a:r>
            <a:r>
              <a:rPr lang="en-US" sz="1400" i="1" dirty="0" smtClean="0"/>
              <a:t>ra</a:t>
            </a:r>
            <a:r>
              <a:rPr lang="en-US" sz="1400" dirty="0" smtClean="0"/>
              <a:t>), </a:t>
            </a:r>
            <a:r>
              <a:rPr lang="en-US" sz="1400" b="1" dirty="0" smtClean="0"/>
              <a:t>seed</a:t>
            </a:r>
            <a:r>
              <a:rPr lang="en-US" sz="1400" dirty="0" smtClean="0"/>
              <a:t>, to refer to King David's descendants who will occupy his throne, which will include the promised Jewish Messiah.  Whenever the collective noun </a:t>
            </a:r>
            <a:r>
              <a:rPr lang="he-IL" sz="1400" dirty="0" smtClean="0">
                <a:latin typeface="Times New Roman" pitchFamily="18" charset="0"/>
                <a:cs typeface="Times New Roman" pitchFamily="18" charset="0"/>
              </a:rPr>
              <a:t>זֶרַע</a:t>
            </a:r>
            <a:r>
              <a:rPr lang="he-IL" sz="1400" dirty="0" smtClean="0"/>
              <a:t> </a:t>
            </a:r>
            <a:r>
              <a:rPr lang="en-US" sz="1400" dirty="0" smtClean="0"/>
              <a:t> is used in the Hebrew Bible in reference to a person's children, it </a:t>
            </a:r>
            <a:r>
              <a:rPr lang="en-US" sz="1400" u="sng" dirty="0" smtClean="0"/>
              <a:t>exclusively</a:t>
            </a:r>
            <a:r>
              <a:rPr lang="en-US" sz="1400" dirty="0" smtClean="0"/>
              <a:t> refers to progeny, i.e., </a:t>
            </a:r>
            <a:r>
              <a:rPr lang="en-US" sz="1400" u="sng" dirty="0" smtClean="0"/>
              <a:t>biological</a:t>
            </a:r>
            <a:r>
              <a:rPr lang="en-US" sz="1400" dirty="0" smtClean="0"/>
              <a:t> descendants.   Yet, according to the New Testament, the Holy Spirit fathered Jesus and, therefore, Jesus did not have an earthly father.  </a:t>
            </a:r>
            <a:r>
              <a:rPr lang="en-US" sz="1400" i="1" dirty="0" smtClean="0">
                <a:solidFill>
                  <a:srgbClr val="FF0000"/>
                </a:solidFill>
              </a:rPr>
              <a:t>How, then, can Jesus be the "seed of David", or the "son of David"?</a:t>
            </a:r>
            <a:endParaRPr lang="en-US" sz="1400" dirty="0" smtClean="0">
              <a:solidFill>
                <a:srgbClr val="FF0000"/>
              </a:solidFill>
            </a:endParaRPr>
          </a:p>
          <a:p>
            <a:pPr>
              <a:spcBef>
                <a:spcPts val="600"/>
              </a:spcBef>
            </a:pPr>
            <a:r>
              <a:rPr lang="en-US" sz="1400" dirty="0" smtClean="0"/>
              <a:t>Secondly, Christian missionaries claim that Jesus, through his "virgin birth", is the "seed of a woman", for which they use Genesis 3:15 as the so-called "proof text" (see the lesson on Genesis 3:15).  However, as noted above, according to the Hebrew Bible, tribal pedigree passes </a:t>
            </a:r>
            <a:r>
              <a:rPr lang="en-US" sz="1400" u="sng" dirty="0" smtClean="0"/>
              <a:t>exclusively</a:t>
            </a:r>
            <a:r>
              <a:rPr lang="en-US" sz="1400" dirty="0" smtClean="0"/>
              <a:t> by a human father to his male progeny {his sons}.  </a:t>
            </a:r>
            <a:r>
              <a:rPr lang="en-US" sz="1400" i="1" dirty="0" smtClean="0">
                <a:solidFill>
                  <a:srgbClr val="FF0000"/>
                </a:solidFill>
              </a:rPr>
              <a:t>How, then, can the "seed of a woman" also be the "seed of David" or the "son of David"?</a:t>
            </a:r>
            <a:endParaRPr lang="en-US" sz="1400" dirty="0" smtClean="0">
              <a:solidFill>
                <a:srgbClr val="FF0000"/>
              </a:solidFill>
            </a:endParaRPr>
          </a:p>
          <a:p>
            <a:pPr>
              <a:spcBef>
                <a:spcPts val="600"/>
              </a:spcBef>
            </a:pPr>
            <a:r>
              <a:rPr lang="en-US" sz="1400" dirty="0" smtClean="0"/>
              <a:t>Finally, according to some Gospel accounts, Jesus himself appears to deny that the "Christ" (the Greek/Christian term for "Messiah") would be a descendant of King David:</a:t>
            </a:r>
          </a:p>
          <a:p>
            <a:pPr>
              <a:spcBef>
                <a:spcPts val="600"/>
              </a:spcBef>
            </a:pPr>
            <a:endParaRPr lang="en-US" sz="1400" dirty="0"/>
          </a:p>
          <a:p>
            <a:pPr>
              <a:spcBef>
                <a:spcPts val="600"/>
              </a:spcBef>
            </a:pPr>
            <a:endParaRPr lang="en-US" sz="1400" dirty="0" smtClean="0"/>
          </a:p>
          <a:p>
            <a:pPr>
              <a:spcBef>
                <a:spcPts val="900"/>
              </a:spcBef>
            </a:pPr>
            <a:r>
              <a:rPr lang="en-US" sz="1400" dirty="0" smtClean="0"/>
              <a:t>So, if Jesus did not believe that the Messiah will be a descendant of King David, it follows that he denied the need for the validation that the Messiah is of the Davidic lineage.  This situation creates a serious dilemma for Christianity since it contradicts the claim that Jesus is the Messiah by virtue of his ancestry and, thereby, is fulfilling Biblical prophecy.</a:t>
            </a:r>
          </a:p>
          <a:p>
            <a:pPr>
              <a:spcBef>
                <a:spcPts val="600"/>
              </a:spcBef>
            </a:pPr>
            <a:endParaRPr lang="en-US" sz="1400" dirty="0"/>
          </a:p>
        </p:txBody>
      </p:sp>
      <p:graphicFrame>
        <p:nvGraphicFramePr>
          <p:cNvPr id="45061" name="Object 5"/>
          <p:cNvGraphicFramePr>
            <a:graphicFrameLocks noChangeAspect="1"/>
          </p:cNvGraphicFramePr>
          <p:nvPr/>
        </p:nvGraphicFramePr>
        <p:xfrm>
          <a:off x="323850" y="4276725"/>
          <a:ext cx="8553450" cy="647700"/>
        </p:xfrm>
        <a:graphic>
          <a:graphicData uri="http://schemas.openxmlformats.org/presentationml/2006/ole">
            <p:oleObj spid="_x0000_s45061" name="Document" r:id="rId4" imgW="8565714" imgH="648462" progId="Word.Document.12">
              <p:embed/>
            </p:oleObj>
          </a:graphicData>
        </a:graphic>
      </p:graphicFrame>
      <p:graphicFrame>
        <p:nvGraphicFramePr>
          <p:cNvPr id="45063" name="Object 7"/>
          <p:cNvGraphicFramePr>
            <a:graphicFrameLocks noChangeAspect="1"/>
          </p:cNvGraphicFramePr>
          <p:nvPr/>
        </p:nvGraphicFramePr>
        <p:xfrm>
          <a:off x="2638425" y="5686425"/>
          <a:ext cx="5943600" cy="371475"/>
        </p:xfrm>
        <a:graphic>
          <a:graphicData uri="http://schemas.openxmlformats.org/presentationml/2006/ole">
            <p:oleObj spid="_x0000_s45063" name="Document" r:id="rId5" imgW="5952018" imgH="371991"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Date Placeholder 1"/>
          <p:cNvSpPr>
            <a:spLocks noGrp="1"/>
          </p:cNvSpPr>
          <p:nvPr>
            <p:ph type="dt" sz="quarter" idx="10"/>
          </p:nvPr>
        </p:nvSpPr>
        <p:spPr>
          <a:noFill/>
        </p:spPr>
        <p:txBody>
          <a:bodyPr/>
          <a:lstStyle/>
          <a:p>
            <a:r>
              <a:rPr lang="en-US" smtClean="0"/>
              <a:t>January 6, 2016</a:t>
            </a:r>
          </a:p>
        </p:txBody>
      </p:sp>
      <p:sp>
        <p:nvSpPr>
          <p:cNvPr id="2054" name="Footer Placeholder 2"/>
          <p:cNvSpPr>
            <a:spLocks noGrp="1"/>
          </p:cNvSpPr>
          <p:nvPr>
            <p:ph type="ftr" sz="quarter" idx="11"/>
          </p:nvPr>
        </p:nvSpPr>
        <p:spPr>
          <a:noFill/>
        </p:spPr>
        <p:txBody>
          <a:bodyPr/>
          <a:lstStyle/>
          <a:p>
            <a:r>
              <a:rPr lang="en-US" smtClean="0"/>
              <a:t>Debunking Proof-Texts in the Psalms - Part 4b</a:t>
            </a:r>
          </a:p>
        </p:txBody>
      </p:sp>
      <p:sp>
        <p:nvSpPr>
          <p:cNvPr id="2055" name="Slide Number Placeholder 3"/>
          <p:cNvSpPr>
            <a:spLocks noGrp="1"/>
          </p:cNvSpPr>
          <p:nvPr>
            <p:ph type="sldNum" sz="quarter" idx="12"/>
          </p:nvPr>
        </p:nvSpPr>
        <p:spPr>
          <a:noFill/>
        </p:spPr>
        <p:txBody>
          <a:bodyPr/>
          <a:lstStyle/>
          <a:p>
            <a:r>
              <a:rPr lang="en-US" dirty="0" smtClean="0"/>
              <a:t> </a:t>
            </a:r>
            <a:r>
              <a:rPr lang="en-US" b="0" dirty="0" smtClean="0"/>
              <a:t>Page </a:t>
            </a:r>
            <a:fld id="{A795DE78-CC65-49D1-A92E-7F5248C2A33D}" type="slidenum">
              <a:rPr lang="en-US" b="0" smtClean="0"/>
              <a:pPr/>
              <a:t>6</a:t>
            </a:fld>
            <a:r>
              <a:rPr lang="en-US" b="0" dirty="0" smtClean="0"/>
              <a:t> of 10</a:t>
            </a:r>
            <a:endParaRPr lang="en-US" dirty="0" smtClean="0"/>
          </a:p>
        </p:txBody>
      </p:sp>
      <p:sp>
        <p:nvSpPr>
          <p:cNvPr id="2056" name="Text Box 2"/>
          <p:cNvSpPr txBox="1">
            <a:spLocks noChangeArrowheads="1"/>
          </p:cNvSpPr>
          <p:nvPr/>
        </p:nvSpPr>
        <p:spPr bwMode="auto">
          <a:xfrm>
            <a:off x="285751" y="131503"/>
            <a:ext cx="8524874" cy="5963171"/>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89 (continued)</a:t>
            </a:r>
            <a:endParaRPr lang="en-US" sz="1400" dirty="0"/>
          </a:p>
          <a:p>
            <a:pPr>
              <a:spcBef>
                <a:spcPts val="600"/>
              </a:spcBef>
            </a:pPr>
            <a:endParaRPr lang="en-US" sz="1400" dirty="0"/>
          </a:p>
          <a:p>
            <a:endParaRPr lang="en-US" sz="1400" dirty="0"/>
          </a:p>
          <a:p>
            <a:endParaRPr lang="en-US" sz="1400" dirty="0" smtClean="0"/>
          </a:p>
          <a:p>
            <a:r>
              <a:rPr lang="en-US" sz="1400" dirty="0" smtClean="0"/>
              <a:t>Throughout Jewish history, </a:t>
            </a:r>
          </a:p>
          <a:p>
            <a:r>
              <a:rPr lang="en-US" sz="1400" dirty="0" smtClean="0"/>
              <a:t>including Biblical times, Jews have </a:t>
            </a:r>
          </a:p>
          <a:p>
            <a:r>
              <a:rPr lang="en-US" sz="1400" dirty="0" smtClean="0"/>
              <a:t>referred to God as "our Father":</a:t>
            </a:r>
          </a:p>
          <a:p>
            <a:endParaRPr lang="en-US" sz="1400" dirty="0"/>
          </a:p>
          <a:p>
            <a:pPr>
              <a:spcBef>
                <a:spcPts val="600"/>
              </a:spcBef>
            </a:pPr>
            <a:endParaRPr lang="en-US" sz="1400" dirty="0" smtClean="0"/>
          </a:p>
          <a:p>
            <a:pPr>
              <a:spcBef>
                <a:spcPts val="900"/>
              </a:spcBef>
            </a:pPr>
            <a:r>
              <a:rPr lang="en-US" sz="1400" dirty="0" smtClean="0"/>
              <a:t>King Solomon and, by implication, future monarchs from King David's lineage, were to have a special "Father-son" relationship with God:</a:t>
            </a:r>
          </a:p>
          <a:p>
            <a:pPr>
              <a:spcBef>
                <a:spcPts val="0"/>
              </a:spcBef>
            </a:pPr>
            <a:endParaRPr lang="en-US" sz="1400" dirty="0"/>
          </a:p>
          <a:p>
            <a:pPr>
              <a:spcBef>
                <a:spcPts val="1200"/>
              </a:spcBef>
            </a:pPr>
            <a:r>
              <a:rPr lang="en-US" sz="1400" dirty="0" smtClean="0"/>
              <a:t>The prophet Malachi points to God as our common Father:</a:t>
            </a:r>
          </a:p>
          <a:p>
            <a:endParaRPr lang="en-US" sz="1400" dirty="0" smtClean="0"/>
          </a:p>
          <a:p>
            <a:r>
              <a:rPr lang="en-US" sz="1400" dirty="0" smtClean="0"/>
              <a:t> </a:t>
            </a:r>
          </a:p>
          <a:p>
            <a:r>
              <a:rPr lang="en-US" sz="1400" dirty="0" smtClean="0"/>
              <a:t>The "fulfillment" text conveys the message that, because "the Father" and "the Son" are mutually and exclusively known only to each other, "the Father" will be known to people only when "the Son" reveals Him to them.  This is an absurd concept!  In the first place, according to the Torah (e.g. Deuteronomy 32:39), and as echoed by the prophets (e.g., Isaiah 46:5; Jeremiah 49:19; Ezekiel 28:1-19), any claim of equality with God is tantamount to committing blasphemy.  Secondly, "the Son", Jesus, appointed himself as the "gatekeeper" who will decide to whom he would reveal "the Father".  This declaration violates what the Hebrew Bible teaches, that all people are urged to seek and know God directly, without having to be subjected to the will and mercy of a mediator (e.g., Deuteronomy 4:29; Isaiah 55:6; Jeremiah 31:33[32]; Hosea 3:5).</a:t>
            </a:r>
          </a:p>
          <a:p>
            <a:endParaRPr lang="en-US" sz="1400" dirty="0" smtClean="0"/>
          </a:p>
        </p:txBody>
      </p:sp>
      <p:graphicFrame>
        <p:nvGraphicFramePr>
          <p:cNvPr id="2051" name="Object 2"/>
          <p:cNvGraphicFramePr>
            <a:graphicFrameLocks noChangeAspect="1"/>
          </p:cNvGraphicFramePr>
          <p:nvPr/>
        </p:nvGraphicFramePr>
        <p:xfrm>
          <a:off x="400050" y="676275"/>
          <a:ext cx="2695575" cy="409575"/>
        </p:xfrm>
        <a:graphic>
          <a:graphicData uri="http://schemas.openxmlformats.org/presentationml/2006/ole">
            <p:oleObj spid="_x0000_s2051" name="Document" r:id="rId4" imgW="2699498" imgH="409839" progId="Word.Document.12">
              <p:embed/>
            </p:oleObj>
          </a:graphicData>
        </a:graphic>
      </p:graphicFrame>
      <p:graphicFrame>
        <p:nvGraphicFramePr>
          <p:cNvPr id="2057" name="Object 9"/>
          <p:cNvGraphicFramePr>
            <a:graphicFrameLocks noChangeAspect="1"/>
          </p:cNvGraphicFramePr>
          <p:nvPr/>
        </p:nvGraphicFramePr>
        <p:xfrm>
          <a:off x="3200400" y="676275"/>
          <a:ext cx="5534025" cy="1362075"/>
        </p:xfrm>
        <a:graphic>
          <a:graphicData uri="http://schemas.openxmlformats.org/presentationml/2006/ole">
            <p:oleObj spid="_x0000_s2057" name="Document" r:id="rId5" imgW="5546444" imgH="1363608" progId="Word.Document.12">
              <p:embed/>
            </p:oleObj>
          </a:graphicData>
        </a:graphic>
      </p:graphicFrame>
      <p:graphicFrame>
        <p:nvGraphicFramePr>
          <p:cNvPr id="2058" name="Object 10"/>
          <p:cNvGraphicFramePr>
            <a:graphicFrameLocks noChangeAspect="1"/>
          </p:cNvGraphicFramePr>
          <p:nvPr/>
        </p:nvGraphicFramePr>
        <p:xfrm>
          <a:off x="390525" y="2105025"/>
          <a:ext cx="8372475" cy="333375"/>
        </p:xfrm>
        <a:graphic>
          <a:graphicData uri="http://schemas.openxmlformats.org/presentationml/2006/ole">
            <p:oleObj spid="_x0000_s2058" name="Document" r:id="rId6" imgW="8384378" imgH="333783" progId="Word.Document.12">
              <p:embed/>
            </p:oleObj>
          </a:graphicData>
        </a:graphic>
      </p:graphicFrame>
      <p:graphicFrame>
        <p:nvGraphicFramePr>
          <p:cNvPr id="2059" name="Object 11"/>
          <p:cNvGraphicFramePr>
            <a:graphicFrameLocks noChangeAspect="1"/>
          </p:cNvGraphicFramePr>
          <p:nvPr/>
        </p:nvGraphicFramePr>
        <p:xfrm>
          <a:off x="409575" y="2914650"/>
          <a:ext cx="8353425" cy="342900"/>
        </p:xfrm>
        <a:graphic>
          <a:graphicData uri="http://schemas.openxmlformats.org/presentationml/2006/ole">
            <p:oleObj spid="_x0000_s2059" name="Document" r:id="rId7" imgW="8365271" imgH="343155" progId="Word.Document.12">
              <p:embed/>
            </p:oleObj>
          </a:graphicData>
        </a:graphic>
      </p:graphicFrame>
      <p:graphicFrame>
        <p:nvGraphicFramePr>
          <p:cNvPr id="2060" name="Object 12"/>
          <p:cNvGraphicFramePr>
            <a:graphicFrameLocks noChangeAspect="1"/>
          </p:cNvGraphicFramePr>
          <p:nvPr/>
        </p:nvGraphicFramePr>
        <p:xfrm>
          <a:off x="400050" y="3486150"/>
          <a:ext cx="8324850" cy="342900"/>
        </p:xfrm>
        <a:graphic>
          <a:graphicData uri="http://schemas.openxmlformats.org/presentationml/2006/ole">
            <p:oleObj spid="_x0000_s2060" name="Document" r:id="rId8" imgW="8346164" imgH="343515" progId="Word.Document.12">
              <p:embed/>
            </p:oleObj>
          </a:graphicData>
        </a:graphic>
      </p:graphicFrame>
      <p:graphicFrame>
        <p:nvGraphicFramePr>
          <p:cNvPr id="2061" name="Object 13"/>
          <p:cNvGraphicFramePr>
            <a:graphicFrameLocks noChangeAspect="1"/>
          </p:cNvGraphicFramePr>
          <p:nvPr/>
        </p:nvGraphicFramePr>
        <p:xfrm>
          <a:off x="2105025" y="5705475"/>
          <a:ext cx="4962525" cy="180975"/>
        </p:xfrm>
        <a:graphic>
          <a:graphicData uri="http://schemas.openxmlformats.org/presentationml/2006/ole">
            <p:oleObj spid="_x0000_s2061" name="Document" r:id="rId9" imgW="4979002" imgH="180949"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Date Placeholder 1"/>
          <p:cNvSpPr>
            <a:spLocks noGrp="1"/>
          </p:cNvSpPr>
          <p:nvPr>
            <p:ph type="dt" sz="quarter" idx="10"/>
          </p:nvPr>
        </p:nvSpPr>
        <p:spPr>
          <a:noFill/>
        </p:spPr>
        <p:txBody>
          <a:bodyPr/>
          <a:lstStyle/>
          <a:p>
            <a:r>
              <a:rPr lang="en-US" smtClean="0"/>
              <a:t>January 6, 2016</a:t>
            </a:r>
          </a:p>
        </p:txBody>
      </p:sp>
      <p:sp>
        <p:nvSpPr>
          <p:cNvPr id="3078" name="Footer Placeholder 2"/>
          <p:cNvSpPr>
            <a:spLocks noGrp="1"/>
          </p:cNvSpPr>
          <p:nvPr>
            <p:ph type="ftr" sz="quarter" idx="11"/>
          </p:nvPr>
        </p:nvSpPr>
        <p:spPr>
          <a:noFill/>
        </p:spPr>
        <p:txBody>
          <a:bodyPr/>
          <a:lstStyle/>
          <a:p>
            <a:r>
              <a:rPr lang="en-US" smtClean="0"/>
              <a:t>Debunking Proof-Texts in the Psalms - Part 4b</a:t>
            </a:r>
          </a:p>
        </p:txBody>
      </p:sp>
      <p:sp>
        <p:nvSpPr>
          <p:cNvPr id="3079" name="Slide Number Placeholder 3"/>
          <p:cNvSpPr>
            <a:spLocks noGrp="1"/>
          </p:cNvSpPr>
          <p:nvPr>
            <p:ph type="sldNum" sz="quarter" idx="12"/>
          </p:nvPr>
        </p:nvSpPr>
        <p:spPr>
          <a:noFill/>
        </p:spPr>
        <p:txBody>
          <a:bodyPr/>
          <a:lstStyle/>
          <a:p>
            <a:r>
              <a:rPr lang="en-US" dirty="0" smtClean="0"/>
              <a:t> </a:t>
            </a:r>
            <a:r>
              <a:rPr lang="en-US" b="0" dirty="0" smtClean="0"/>
              <a:t>Page </a:t>
            </a:r>
            <a:fld id="{1841DA5F-D838-4E33-AEBC-A2AE43D2DAFA}" type="slidenum">
              <a:rPr lang="en-US" b="0" smtClean="0"/>
              <a:pPr/>
              <a:t>7</a:t>
            </a:fld>
            <a:r>
              <a:rPr lang="en-US" b="0" dirty="0" smtClean="0"/>
              <a:t> of 10</a:t>
            </a:r>
            <a:endParaRPr lang="en-US" dirty="0" smtClean="0"/>
          </a:p>
        </p:txBody>
      </p:sp>
      <p:sp>
        <p:nvSpPr>
          <p:cNvPr id="3080" name="Text Box 2"/>
          <p:cNvSpPr txBox="1">
            <a:spLocks noChangeArrowheads="1"/>
          </p:cNvSpPr>
          <p:nvPr/>
        </p:nvSpPr>
        <p:spPr bwMode="auto">
          <a:xfrm>
            <a:off x="238125" y="324391"/>
            <a:ext cx="8705850" cy="5863144"/>
          </a:xfrm>
          <a:prstGeom prst="rect">
            <a:avLst/>
          </a:prstGeom>
          <a:solidFill>
            <a:srgbClr val="CCFFCC"/>
          </a:solidFill>
          <a:ln w="9525">
            <a:solidFill>
              <a:schemeClr val="tx1"/>
            </a:solidFill>
            <a:miter lim="800000"/>
            <a:headEnd/>
            <a:tailEnd/>
          </a:ln>
        </p:spPr>
        <p:txBody>
          <a:bodyPr wrap="square" anchor="ctr">
            <a:spAutoFit/>
          </a:bodyPr>
          <a:lstStyle/>
          <a:p>
            <a:pPr algn="ctr">
              <a:spcAft>
                <a:spcPts val="600"/>
              </a:spcAft>
            </a:pPr>
            <a:r>
              <a:rPr lang="en-US" sz="1800" u="sng" dirty="0"/>
              <a:t>Psalms Chapter </a:t>
            </a:r>
            <a:r>
              <a:rPr lang="en-US" sz="1800" u="sng" dirty="0" smtClean="0"/>
              <a:t>89 </a:t>
            </a:r>
            <a:r>
              <a:rPr lang="en-US" sz="1800" u="sng" dirty="0"/>
              <a:t>(continued)</a:t>
            </a:r>
          </a:p>
          <a:p>
            <a:endParaRPr lang="en-US" sz="1400" dirty="0"/>
          </a:p>
          <a:p>
            <a:endParaRPr lang="en-US" sz="1400" dirty="0"/>
          </a:p>
          <a:p>
            <a:pPr>
              <a:spcBef>
                <a:spcPts val="600"/>
              </a:spcBef>
            </a:pPr>
            <a:r>
              <a:rPr lang="en-US" sz="1400" dirty="0" smtClean="0"/>
              <a:t>With God as the speaker here, the </a:t>
            </a:r>
          </a:p>
          <a:p>
            <a:pPr>
              <a:spcBef>
                <a:spcPts val="0"/>
              </a:spcBef>
            </a:pPr>
            <a:r>
              <a:rPr lang="en-US" sz="1400" dirty="0" smtClean="0"/>
              <a:t>psalmist uses the Hebrew term </a:t>
            </a:r>
          </a:p>
          <a:p>
            <a:pPr>
              <a:spcBef>
                <a:spcPts val="0"/>
              </a:spcBef>
            </a:pPr>
            <a:r>
              <a:rPr lang="he-IL" sz="1400" dirty="0" smtClean="0">
                <a:latin typeface="Times New Roman" pitchFamily="18" charset="0"/>
                <a:cs typeface="Times New Roman" pitchFamily="18" charset="0"/>
              </a:rPr>
              <a:t>בְּכוֹר</a:t>
            </a:r>
            <a:r>
              <a:rPr lang="he-IL" sz="1400" dirty="0" smtClean="0"/>
              <a:t> </a:t>
            </a:r>
            <a:r>
              <a:rPr lang="en-US" sz="1400" dirty="0" smtClean="0"/>
              <a:t> (</a:t>
            </a:r>
            <a:r>
              <a:rPr lang="en-US" sz="1400" i="1" dirty="0" smtClean="0"/>
              <a:t>b</a:t>
            </a:r>
            <a:r>
              <a:rPr lang="en-US" sz="1400" i="1" baseline="30000" dirty="0" smtClean="0"/>
              <a:t>e</a:t>
            </a:r>
            <a:r>
              <a:rPr lang="en-US" sz="1100" b="1" i="1" dirty="0" smtClean="0"/>
              <a:t>CHOR</a:t>
            </a:r>
            <a:r>
              <a:rPr lang="en-US" sz="1400" dirty="0" smtClean="0"/>
              <a:t>), </a:t>
            </a:r>
            <a:r>
              <a:rPr lang="en-US" sz="1400" b="1" dirty="0" smtClean="0"/>
              <a:t>a firstborn</a:t>
            </a:r>
            <a:r>
              <a:rPr lang="en-US" sz="1400" dirty="0" smtClean="0"/>
              <a:t>, as he </a:t>
            </a:r>
          </a:p>
          <a:p>
            <a:pPr>
              <a:spcBef>
                <a:spcPts val="0"/>
              </a:spcBef>
            </a:pPr>
            <a:r>
              <a:rPr lang="en-US" sz="1400" dirty="0" smtClean="0"/>
              <a:t>applies to King David the promise originally made about Solomon in 2Samuel 7:14.  The use of the generic noun </a:t>
            </a:r>
            <a:r>
              <a:rPr lang="he-IL" sz="1400" dirty="0" smtClean="0">
                <a:latin typeface="Times New Roman" pitchFamily="18" charset="0"/>
                <a:cs typeface="Times New Roman" pitchFamily="18" charset="0"/>
              </a:rPr>
              <a:t>בְּכוֹר</a:t>
            </a:r>
            <a:r>
              <a:rPr lang="he-IL" sz="1400" dirty="0" smtClean="0"/>
              <a:t> </a:t>
            </a:r>
            <a:r>
              <a:rPr lang="en-US" sz="1400" dirty="0" smtClean="0"/>
              <a:t> symbolizes the position held by a firstborn son in a family according to Jewish Law – he owns the birthright (Genesis 25:31-34; Deuteronomy 21:15-17) and, thus, has a higher status among his siblings.  In this sense is the term </a:t>
            </a:r>
            <a:r>
              <a:rPr lang="he-IL" sz="1400" dirty="0" smtClean="0">
                <a:latin typeface="Times New Roman" pitchFamily="18" charset="0"/>
                <a:cs typeface="Times New Roman" pitchFamily="18" charset="0"/>
              </a:rPr>
              <a:t>בְּכוֹר</a:t>
            </a:r>
            <a:r>
              <a:rPr lang="he-IL" sz="1400" dirty="0" smtClean="0"/>
              <a:t> </a:t>
            </a:r>
            <a:r>
              <a:rPr lang="en-US" sz="1400" dirty="0" smtClean="0"/>
              <a:t> applied to King David – he was the highest of all kings, before him and afterward.</a:t>
            </a:r>
            <a:endParaRPr lang="en-US" sz="1400" dirty="0"/>
          </a:p>
          <a:p>
            <a:pPr>
              <a:spcBef>
                <a:spcPts val="600"/>
              </a:spcBef>
            </a:pPr>
            <a:r>
              <a:rPr lang="en-US" sz="1400" dirty="0" smtClean="0"/>
              <a:t>Perhaps aiming to enhance the Christological appeal of this verse, the KJV mistranslated the generic term and renders it                     .  The difference is significant because it alters the context of the verse, from God regarding someone as having the status of </a:t>
            </a:r>
            <a:r>
              <a:rPr lang="en-US" sz="1400" u="sng" dirty="0" smtClean="0"/>
              <a:t>a firstborn</a:t>
            </a:r>
            <a:r>
              <a:rPr lang="en-US" sz="1400" dirty="0" smtClean="0"/>
              <a:t> to God declaring that someone is </a:t>
            </a:r>
            <a:r>
              <a:rPr lang="en-US" sz="1400" u="sng" dirty="0" smtClean="0"/>
              <a:t>His firstborn</a:t>
            </a:r>
            <a:r>
              <a:rPr lang="en-US" sz="1400" dirty="0" smtClean="0"/>
              <a:t>.  To the detriment of the KJV, however, God had already declared who His firstborn is:</a:t>
            </a:r>
          </a:p>
          <a:p>
            <a:pPr>
              <a:spcBef>
                <a:spcPts val="1800"/>
              </a:spcBef>
            </a:pPr>
            <a:r>
              <a:rPr lang="en-US" sz="1400" dirty="0" smtClean="0"/>
              <a:t>Calling Israel </a:t>
            </a:r>
            <a:r>
              <a:rPr lang="he-IL" sz="1400" dirty="0" smtClean="0">
                <a:latin typeface="Times New Roman" pitchFamily="18" charset="0"/>
                <a:cs typeface="Times New Roman" pitchFamily="18" charset="0"/>
              </a:rPr>
              <a:t>בְּכֹרִי</a:t>
            </a:r>
            <a:r>
              <a:rPr lang="he-IL" sz="1400" dirty="0" smtClean="0"/>
              <a:t> </a:t>
            </a:r>
            <a:r>
              <a:rPr lang="en-US" sz="1400" dirty="0" smtClean="0"/>
              <a:t> (</a:t>
            </a:r>
            <a:r>
              <a:rPr lang="en-US" sz="1400" i="1" dirty="0" smtClean="0"/>
              <a:t>b</a:t>
            </a:r>
            <a:r>
              <a:rPr lang="en-US" sz="1400" i="1" baseline="30000" dirty="0" smtClean="0"/>
              <a:t>e</a:t>
            </a:r>
            <a:r>
              <a:rPr lang="en-US" sz="1400" i="1" dirty="0" smtClean="0"/>
              <a:t>cho</a:t>
            </a:r>
            <a:r>
              <a:rPr lang="en-US" sz="1100" b="1" i="1" dirty="0" smtClean="0"/>
              <a:t>RI</a:t>
            </a:r>
            <a:r>
              <a:rPr lang="en-US" sz="1400" dirty="0" smtClean="0"/>
              <a:t>), </a:t>
            </a:r>
            <a:r>
              <a:rPr lang="en-US" sz="1400" b="1" dirty="0" smtClean="0"/>
              <a:t>My firstborn</a:t>
            </a:r>
            <a:r>
              <a:rPr lang="en-US" sz="1400" dirty="0" smtClean="0"/>
              <a:t>, points to an added dimension – God not only selected Israel as </a:t>
            </a:r>
            <a:r>
              <a:rPr lang="en-US" sz="1400" i="1" u="sng" dirty="0" smtClean="0"/>
              <a:t>a chosen people</a:t>
            </a:r>
            <a:r>
              <a:rPr lang="en-US" sz="1400" dirty="0" smtClean="0"/>
              <a:t>, He took "ownership" of Israel as </a:t>
            </a:r>
            <a:r>
              <a:rPr lang="en-US" sz="1400" i="1" u="sng" dirty="0" smtClean="0"/>
              <a:t>His chosen people</a:t>
            </a:r>
            <a:r>
              <a:rPr lang="en-US" sz="1400" dirty="0" smtClean="0"/>
              <a:t>, exalted above all other nations.</a:t>
            </a:r>
          </a:p>
          <a:p>
            <a:pPr>
              <a:spcBef>
                <a:spcPts val="600"/>
              </a:spcBef>
            </a:pPr>
            <a:r>
              <a:rPr lang="en-US" sz="1400" dirty="0" smtClean="0"/>
              <a:t>The "fulfillment" text is taken from the resurrection narrative at the end of the Gospel of Mark, which tells of three women who brought spices to the sepulcher, where Jesus was allegedly buried, in order to anoint him,  discovered that his body was not there and were told by an angel that Jesus "is risen".  The implied "connection" between the "fulfillment" and the "messianic prophecy" is that the "resurrection" of Jesus shows that his sacrificial death was accepted by "the Father" as payment for the sins of mankind, a sequence of events that is claimed as the evidence that Jesus was "the Son".  The pairing of the two texts is unbiblical since the notions of “God manifest in the flesh” and human vicarious atonement  contradict what the Hebrew Bible teaches.</a:t>
            </a:r>
            <a:endParaRPr lang="en-US" sz="1400" dirty="0"/>
          </a:p>
        </p:txBody>
      </p:sp>
      <p:graphicFrame>
        <p:nvGraphicFramePr>
          <p:cNvPr id="3074" name="Object 11"/>
          <p:cNvGraphicFramePr>
            <a:graphicFrameLocks noChangeAspect="1"/>
          </p:cNvGraphicFramePr>
          <p:nvPr/>
        </p:nvGraphicFramePr>
        <p:xfrm>
          <a:off x="342900" y="704850"/>
          <a:ext cx="2905125" cy="409575"/>
        </p:xfrm>
        <a:graphic>
          <a:graphicData uri="http://schemas.openxmlformats.org/presentationml/2006/ole">
            <p:oleObj spid="_x0000_s3074" name="Document" r:id="rId4" imgW="2918688" imgH="410200" progId="Word.Document.12">
              <p:embed/>
            </p:oleObj>
          </a:graphicData>
        </a:graphic>
      </p:graphicFrame>
      <p:graphicFrame>
        <p:nvGraphicFramePr>
          <p:cNvPr id="3081" name="Object 9"/>
          <p:cNvGraphicFramePr>
            <a:graphicFrameLocks noChangeAspect="1"/>
          </p:cNvGraphicFramePr>
          <p:nvPr/>
        </p:nvGraphicFramePr>
        <p:xfrm>
          <a:off x="3286125" y="704850"/>
          <a:ext cx="5486400" cy="1219200"/>
        </p:xfrm>
        <a:graphic>
          <a:graphicData uri="http://schemas.openxmlformats.org/presentationml/2006/ole">
            <p:oleObj spid="_x0000_s3081" name="Document" r:id="rId5" imgW="5496694" imgH="1220506" progId="Word.Document.12">
              <p:embed/>
            </p:oleObj>
          </a:graphicData>
        </a:graphic>
      </p:graphicFrame>
      <p:graphicFrame>
        <p:nvGraphicFramePr>
          <p:cNvPr id="3082" name="Object 10"/>
          <p:cNvGraphicFramePr>
            <a:graphicFrameLocks noChangeAspect="1"/>
          </p:cNvGraphicFramePr>
          <p:nvPr/>
        </p:nvGraphicFramePr>
        <p:xfrm>
          <a:off x="1476375" y="3057525"/>
          <a:ext cx="971550" cy="200025"/>
        </p:xfrm>
        <a:graphic>
          <a:graphicData uri="http://schemas.openxmlformats.org/presentationml/2006/ole">
            <p:oleObj spid="_x0000_s3082" name="Document" r:id="rId6" imgW="973016" imgH="200053" progId="Word.Document.12">
              <p:embed/>
            </p:oleObj>
          </a:graphicData>
        </a:graphic>
      </p:graphicFrame>
      <p:graphicFrame>
        <p:nvGraphicFramePr>
          <p:cNvPr id="3083" name="Object 11"/>
          <p:cNvGraphicFramePr>
            <a:graphicFrameLocks noChangeAspect="1"/>
          </p:cNvGraphicFramePr>
          <p:nvPr/>
        </p:nvGraphicFramePr>
        <p:xfrm>
          <a:off x="342900" y="3686175"/>
          <a:ext cx="6934200" cy="200025"/>
        </p:xfrm>
        <a:graphic>
          <a:graphicData uri="http://schemas.openxmlformats.org/presentationml/2006/ole">
            <p:oleObj spid="_x0000_s3083" name="Document" r:id="rId7" imgW="6944141" imgH="200053" progId="Word.Document.12">
              <p:embed/>
            </p:oleObj>
          </a:graphicData>
        </a:graphic>
      </p:graphicFrame>
      <p:graphicFrame>
        <p:nvGraphicFramePr>
          <p:cNvPr id="3084" name="Object 12"/>
          <p:cNvGraphicFramePr>
            <a:graphicFrameLocks noChangeAspect="1"/>
          </p:cNvGraphicFramePr>
          <p:nvPr/>
        </p:nvGraphicFramePr>
        <p:xfrm>
          <a:off x="1533525" y="5934075"/>
          <a:ext cx="7258050" cy="200025"/>
        </p:xfrm>
        <a:graphic>
          <a:graphicData uri="http://schemas.openxmlformats.org/presentationml/2006/ole">
            <p:oleObj spid="_x0000_s3084" name="Document" r:id="rId8" imgW="7268239" imgH="200414"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Date Placeholder 1"/>
          <p:cNvSpPr>
            <a:spLocks noGrp="1"/>
          </p:cNvSpPr>
          <p:nvPr>
            <p:ph type="dt" sz="quarter" idx="10"/>
          </p:nvPr>
        </p:nvSpPr>
        <p:spPr>
          <a:noFill/>
        </p:spPr>
        <p:txBody>
          <a:bodyPr/>
          <a:lstStyle/>
          <a:p>
            <a:r>
              <a:rPr lang="en-US" smtClean="0"/>
              <a:t>January 6, 2016</a:t>
            </a:r>
          </a:p>
        </p:txBody>
      </p:sp>
      <p:sp>
        <p:nvSpPr>
          <p:cNvPr id="4102" name="Footer Placeholder 2"/>
          <p:cNvSpPr>
            <a:spLocks noGrp="1"/>
          </p:cNvSpPr>
          <p:nvPr>
            <p:ph type="ftr" sz="quarter" idx="11"/>
          </p:nvPr>
        </p:nvSpPr>
        <p:spPr>
          <a:noFill/>
        </p:spPr>
        <p:txBody>
          <a:bodyPr/>
          <a:lstStyle/>
          <a:p>
            <a:r>
              <a:rPr lang="en-US" smtClean="0"/>
              <a:t>Debunking Proof-Texts in the Psalms - Part 4b</a:t>
            </a:r>
          </a:p>
        </p:txBody>
      </p:sp>
      <p:sp>
        <p:nvSpPr>
          <p:cNvPr id="4103" name="Slide Number Placeholder 3"/>
          <p:cNvSpPr>
            <a:spLocks noGrp="1"/>
          </p:cNvSpPr>
          <p:nvPr>
            <p:ph type="sldNum" sz="quarter" idx="12"/>
          </p:nvPr>
        </p:nvSpPr>
        <p:spPr>
          <a:noFill/>
        </p:spPr>
        <p:txBody>
          <a:bodyPr/>
          <a:lstStyle/>
          <a:p>
            <a:r>
              <a:rPr lang="en-US" dirty="0" smtClean="0"/>
              <a:t> </a:t>
            </a:r>
            <a:r>
              <a:rPr lang="en-US" b="0" dirty="0" smtClean="0"/>
              <a:t>Page </a:t>
            </a:r>
            <a:fld id="{861A45CA-70A4-4DE2-8C5B-CE94C8349097}" type="slidenum">
              <a:rPr lang="en-US" b="0" smtClean="0"/>
              <a:pPr/>
              <a:t>8</a:t>
            </a:fld>
            <a:r>
              <a:rPr lang="en-US" b="0" dirty="0" smtClean="0"/>
              <a:t> of 10</a:t>
            </a:r>
            <a:endParaRPr lang="en-US" dirty="0" smtClean="0"/>
          </a:p>
        </p:txBody>
      </p:sp>
      <p:sp>
        <p:nvSpPr>
          <p:cNvPr id="4104" name="Text Box 2"/>
          <p:cNvSpPr txBox="1">
            <a:spLocks noChangeArrowheads="1"/>
          </p:cNvSpPr>
          <p:nvPr/>
        </p:nvSpPr>
        <p:spPr bwMode="auto">
          <a:xfrm>
            <a:off x="457200" y="1463828"/>
            <a:ext cx="8220075" cy="3677930"/>
          </a:xfrm>
          <a:prstGeom prst="rect">
            <a:avLst/>
          </a:prstGeom>
          <a:solidFill>
            <a:srgbClr val="CCFFCC"/>
          </a:solidFill>
          <a:ln w="9525">
            <a:solidFill>
              <a:schemeClr val="tx1"/>
            </a:solidFill>
            <a:miter lim="800000"/>
            <a:headEnd/>
            <a:tailEnd/>
          </a:ln>
        </p:spPr>
        <p:txBody>
          <a:bodyPr anchor="ctr">
            <a:spAutoFit/>
          </a:bodyPr>
          <a:lstStyle/>
          <a:p>
            <a:pPr algn="ctr"/>
            <a:r>
              <a:rPr lang="en-US" sz="1800" u="sng" dirty="0"/>
              <a:t>Psalms Chapter </a:t>
            </a:r>
            <a:r>
              <a:rPr lang="en-US" sz="1800" u="sng" dirty="0" smtClean="0"/>
              <a:t>89 (continued)</a:t>
            </a:r>
            <a:endParaRPr lang="en-US" sz="1800" u="sng" dirty="0"/>
          </a:p>
          <a:p>
            <a:endParaRPr lang="en-US" sz="800" dirty="0"/>
          </a:p>
          <a:p>
            <a:endParaRPr lang="en-US" sz="1400" dirty="0"/>
          </a:p>
          <a:p>
            <a:endParaRPr lang="en-US" sz="1400" dirty="0"/>
          </a:p>
          <a:p>
            <a:pPr>
              <a:spcBef>
                <a:spcPts val="600"/>
              </a:spcBef>
            </a:pPr>
            <a:r>
              <a:rPr lang="en-US" sz="1400" dirty="0" smtClean="0"/>
              <a:t>God is still the speaker here, </a:t>
            </a:r>
          </a:p>
          <a:p>
            <a:pPr>
              <a:spcBef>
                <a:spcPts val="0"/>
              </a:spcBef>
            </a:pPr>
            <a:r>
              <a:rPr lang="en-US" sz="1400" dirty="0" smtClean="0"/>
              <a:t>and He continues to review His </a:t>
            </a:r>
          </a:p>
          <a:p>
            <a:pPr>
              <a:spcBef>
                <a:spcPts val="0"/>
              </a:spcBef>
            </a:pPr>
            <a:r>
              <a:rPr lang="en-US" sz="1400" dirty="0" smtClean="0"/>
              <a:t>original promise to King David.  </a:t>
            </a:r>
          </a:p>
          <a:p>
            <a:pPr>
              <a:spcBef>
                <a:spcPts val="600"/>
              </a:spcBef>
            </a:pPr>
            <a:r>
              <a:rPr lang="en-US" sz="1400" dirty="0" smtClean="0"/>
              <a:t>The psalmist again uses the Hebrew term  </a:t>
            </a:r>
            <a:r>
              <a:rPr lang="he-IL" sz="1400" dirty="0" smtClean="0">
                <a:latin typeface="Times New Roman" pitchFamily="18" charset="0"/>
                <a:cs typeface="Times New Roman" pitchFamily="18" charset="0"/>
              </a:rPr>
              <a:t>זֶרַע</a:t>
            </a:r>
            <a:r>
              <a:rPr lang="en-US" sz="1400" dirty="0" smtClean="0"/>
              <a:t>, this time in the 3rd-person, singular, masculine inflexion, </a:t>
            </a:r>
            <a:r>
              <a:rPr lang="he-IL" sz="1400" dirty="0" smtClean="0">
                <a:latin typeface="Times New Roman" pitchFamily="18" charset="0"/>
                <a:cs typeface="Times New Roman" pitchFamily="18" charset="0"/>
              </a:rPr>
              <a:t>זַרְעוֹ</a:t>
            </a:r>
            <a:r>
              <a:rPr lang="he-IL" sz="1400" dirty="0" smtClean="0"/>
              <a:t> </a:t>
            </a:r>
            <a:r>
              <a:rPr lang="en-US" sz="1400" dirty="0" smtClean="0"/>
              <a:t> (</a:t>
            </a:r>
            <a:r>
              <a:rPr lang="en-US" sz="1400" i="1" dirty="0" smtClean="0"/>
              <a:t>zar'</a:t>
            </a:r>
            <a:r>
              <a:rPr lang="en-US" sz="1100" b="1" i="1" dirty="0" smtClean="0"/>
              <a:t>O</a:t>
            </a:r>
            <a:r>
              <a:rPr lang="en-US" sz="1400" dirty="0" smtClean="0"/>
              <a:t>), </a:t>
            </a:r>
            <a:r>
              <a:rPr lang="en-US" sz="1400" b="1" dirty="0" smtClean="0"/>
              <a:t>his seed</a:t>
            </a:r>
            <a:r>
              <a:rPr lang="en-US" sz="1400" dirty="0" smtClean="0"/>
              <a:t>, to refer to King David's descendants who will occupy his throne, which will also include the promised Jewish Messiah</a:t>
            </a:r>
            <a:r>
              <a:rPr lang="he-IL" sz="1400" dirty="0" smtClean="0"/>
              <a:t>.</a:t>
            </a:r>
            <a:endParaRPr lang="en-US" sz="1400" dirty="0"/>
          </a:p>
          <a:p>
            <a:pPr>
              <a:spcBef>
                <a:spcPts val="600"/>
              </a:spcBef>
            </a:pPr>
            <a:r>
              <a:rPr lang="en-US" sz="1400" dirty="0" smtClean="0"/>
              <a:t>Since the "fulfillment" text is the same as for Psalms 89:4-5[3-4], and with no new information provided in the "messianic prophecy", the relevant discussion in Slides 3, 4, and 5, applies here as well and is not repeated.</a:t>
            </a:r>
          </a:p>
          <a:p>
            <a:pPr>
              <a:spcBef>
                <a:spcPts val="600"/>
              </a:spcBef>
            </a:pPr>
            <a:endParaRPr lang="en-US" sz="1400" dirty="0"/>
          </a:p>
          <a:p>
            <a:pPr>
              <a:spcBef>
                <a:spcPts val="600"/>
              </a:spcBef>
            </a:pPr>
            <a:endParaRPr lang="en-US" sz="1400" dirty="0"/>
          </a:p>
        </p:txBody>
      </p:sp>
      <p:graphicFrame>
        <p:nvGraphicFramePr>
          <p:cNvPr id="4098" name="Object 2"/>
          <p:cNvGraphicFramePr>
            <a:graphicFrameLocks noChangeAspect="1"/>
          </p:cNvGraphicFramePr>
          <p:nvPr/>
        </p:nvGraphicFramePr>
        <p:xfrm>
          <a:off x="571500" y="1962150"/>
          <a:ext cx="2438400" cy="409575"/>
        </p:xfrm>
        <a:graphic>
          <a:graphicData uri="http://schemas.openxmlformats.org/presentationml/2006/ole">
            <p:oleObj spid="_x0000_s4098" name="Document" r:id="rId4" imgW="2441733" imgH="410200" progId="Word.Document.12">
              <p:embed/>
            </p:oleObj>
          </a:graphicData>
        </a:graphic>
      </p:graphicFrame>
      <p:graphicFrame>
        <p:nvGraphicFramePr>
          <p:cNvPr id="2" name="Object 5"/>
          <p:cNvGraphicFramePr>
            <a:graphicFrameLocks noChangeAspect="1"/>
          </p:cNvGraphicFramePr>
          <p:nvPr/>
        </p:nvGraphicFramePr>
        <p:xfrm>
          <a:off x="3124200" y="1952625"/>
          <a:ext cx="5524500" cy="1076325"/>
        </p:xfrm>
        <a:graphic>
          <a:graphicData uri="http://schemas.openxmlformats.org/presentationml/2006/ole">
            <p:oleObj spid="_x0000_s4101" name="Document" r:id="rId5" imgW="5546444" imgH="1077405" progId="Word.Document.12">
              <p:embed/>
            </p:oleObj>
          </a:graphicData>
        </a:graphic>
      </p:graphicFrame>
      <p:graphicFrame>
        <p:nvGraphicFramePr>
          <p:cNvPr id="4" name="Object 7"/>
          <p:cNvGraphicFramePr>
            <a:graphicFrameLocks noChangeAspect="1"/>
          </p:cNvGraphicFramePr>
          <p:nvPr/>
        </p:nvGraphicFramePr>
        <p:xfrm>
          <a:off x="1571625" y="4600575"/>
          <a:ext cx="5943600" cy="381000"/>
        </p:xfrm>
        <a:graphic>
          <a:graphicData uri="http://schemas.openxmlformats.org/presentationml/2006/ole">
            <p:oleObj spid="_x0000_s4103" name="Document" r:id="rId6" imgW="5952018" imgH="381363"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Date Placeholder 1"/>
          <p:cNvSpPr>
            <a:spLocks noGrp="1"/>
          </p:cNvSpPr>
          <p:nvPr>
            <p:ph type="dt" sz="quarter" idx="10"/>
          </p:nvPr>
        </p:nvSpPr>
        <p:spPr>
          <a:noFill/>
        </p:spPr>
        <p:txBody>
          <a:bodyPr/>
          <a:lstStyle/>
          <a:p>
            <a:r>
              <a:rPr lang="en-US" smtClean="0"/>
              <a:t>January 6, 2016</a:t>
            </a:r>
          </a:p>
        </p:txBody>
      </p:sp>
      <p:sp>
        <p:nvSpPr>
          <p:cNvPr id="6149" name="Footer Placeholder 2"/>
          <p:cNvSpPr>
            <a:spLocks noGrp="1"/>
          </p:cNvSpPr>
          <p:nvPr>
            <p:ph type="ftr" sz="quarter" idx="11"/>
          </p:nvPr>
        </p:nvSpPr>
        <p:spPr>
          <a:noFill/>
        </p:spPr>
        <p:txBody>
          <a:bodyPr/>
          <a:lstStyle/>
          <a:p>
            <a:r>
              <a:rPr lang="en-US" smtClean="0"/>
              <a:t>Debunking Proof-Texts in the Psalms - Part 4b</a:t>
            </a:r>
          </a:p>
        </p:txBody>
      </p:sp>
      <p:sp>
        <p:nvSpPr>
          <p:cNvPr id="6150" name="Slide Number Placeholder 3"/>
          <p:cNvSpPr>
            <a:spLocks noGrp="1"/>
          </p:cNvSpPr>
          <p:nvPr>
            <p:ph type="sldNum" sz="quarter" idx="12"/>
          </p:nvPr>
        </p:nvSpPr>
        <p:spPr>
          <a:noFill/>
        </p:spPr>
        <p:txBody>
          <a:bodyPr/>
          <a:lstStyle/>
          <a:p>
            <a:r>
              <a:rPr lang="en-US" dirty="0" smtClean="0"/>
              <a:t> </a:t>
            </a:r>
            <a:r>
              <a:rPr lang="en-US" b="0" dirty="0" smtClean="0"/>
              <a:t>Page </a:t>
            </a:r>
            <a:fld id="{3B04FFDA-ED6D-4B0A-84C1-8383DAB11365}" type="slidenum">
              <a:rPr lang="en-US" b="0" smtClean="0"/>
              <a:pPr/>
              <a:t>9</a:t>
            </a:fld>
            <a:r>
              <a:rPr lang="en-US" b="0" dirty="0" smtClean="0"/>
              <a:t> of 10</a:t>
            </a:r>
            <a:endParaRPr lang="en-US" dirty="0" smtClean="0"/>
          </a:p>
        </p:txBody>
      </p:sp>
      <p:sp>
        <p:nvSpPr>
          <p:cNvPr id="6151" name="Text Box 2"/>
          <p:cNvSpPr txBox="1">
            <a:spLocks noChangeArrowheads="1"/>
          </p:cNvSpPr>
          <p:nvPr/>
        </p:nvSpPr>
        <p:spPr bwMode="auto">
          <a:xfrm>
            <a:off x="495300" y="1495029"/>
            <a:ext cx="8162925" cy="3693319"/>
          </a:xfrm>
          <a:prstGeom prst="rect">
            <a:avLst/>
          </a:prstGeom>
          <a:solidFill>
            <a:srgbClr val="CCFFCC"/>
          </a:solidFill>
          <a:ln w="9525">
            <a:solidFill>
              <a:schemeClr val="tx1"/>
            </a:solidFill>
            <a:miter lim="800000"/>
            <a:headEnd/>
            <a:tailEnd/>
          </a:ln>
        </p:spPr>
        <p:txBody>
          <a:bodyPr wrap="square" anchor="ctr">
            <a:spAutoFit/>
          </a:bodyPr>
          <a:lstStyle/>
          <a:p>
            <a:pPr algn="ctr"/>
            <a:r>
              <a:rPr lang="en-US" sz="1800" u="sng" dirty="0"/>
              <a:t>Psalms Chapter </a:t>
            </a:r>
            <a:r>
              <a:rPr lang="en-US" sz="1800" u="sng" dirty="0" smtClean="0"/>
              <a:t>89 </a:t>
            </a:r>
            <a:r>
              <a:rPr lang="en-US" sz="1800" u="sng" dirty="0"/>
              <a:t>(continued)</a:t>
            </a:r>
          </a:p>
          <a:p>
            <a:endParaRPr lang="en-US" sz="1400" dirty="0"/>
          </a:p>
          <a:p>
            <a:endParaRPr lang="en-US" sz="1400" dirty="0"/>
          </a:p>
          <a:p>
            <a:endParaRPr lang="en-US" sz="1400" dirty="0"/>
          </a:p>
          <a:p>
            <a:pPr>
              <a:spcBef>
                <a:spcPts val="600"/>
              </a:spcBef>
            </a:pPr>
            <a:r>
              <a:rPr lang="en-US" sz="1400" dirty="0" smtClean="0"/>
              <a:t>God is still the speaker here, </a:t>
            </a:r>
          </a:p>
          <a:p>
            <a:pPr>
              <a:spcBef>
                <a:spcPts val="0"/>
              </a:spcBef>
            </a:pPr>
            <a:r>
              <a:rPr lang="en-US" sz="1400" dirty="0" smtClean="0"/>
              <a:t>as He declares that the oath </a:t>
            </a:r>
          </a:p>
          <a:p>
            <a:pPr>
              <a:spcBef>
                <a:spcPts val="0"/>
              </a:spcBef>
            </a:pPr>
            <a:r>
              <a:rPr lang="en-US" sz="1400" dirty="0" smtClean="0"/>
              <a:t>he made to King David, which </a:t>
            </a:r>
          </a:p>
          <a:p>
            <a:pPr>
              <a:spcBef>
                <a:spcPts val="0"/>
              </a:spcBef>
            </a:pPr>
            <a:r>
              <a:rPr lang="en-US" sz="1400" dirty="0" smtClean="0"/>
              <a:t>is eternal and will not be </a:t>
            </a:r>
          </a:p>
          <a:p>
            <a:pPr>
              <a:spcBef>
                <a:spcPts val="0"/>
              </a:spcBef>
            </a:pPr>
            <a:r>
              <a:rPr lang="en-US" sz="1400" dirty="0" smtClean="0"/>
              <a:t>altered, is that </a:t>
            </a:r>
            <a:r>
              <a:rPr lang="en-US" sz="1400" b="1" dirty="0" smtClean="0"/>
              <a:t>his seed</a:t>
            </a:r>
            <a:r>
              <a:rPr lang="en-US" sz="1400" dirty="0" smtClean="0"/>
              <a:t>, </a:t>
            </a:r>
            <a:r>
              <a:rPr lang="he-IL" sz="1400" dirty="0" smtClean="0">
                <a:latin typeface="Times New Roman" pitchFamily="18" charset="0"/>
                <a:cs typeface="Times New Roman" pitchFamily="18" charset="0"/>
              </a:rPr>
              <a:t>זַרְעוֹ</a:t>
            </a:r>
            <a:r>
              <a:rPr lang="he-IL" sz="1400" dirty="0" smtClean="0"/>
              <a:t> </a:t>
            </a:r>
            <a:r>
              <a:rPr lang="en-US" sz="1400" dirty="0" smtClean="0"/>
              <a:t>, i.e., King David's descendants, will exist to eternity, and so will his dynasty; all of which also applies to the promised Jewish Messiah.</a:t>
            </a:r>
            <a:endParaRPr lang="en-US" sz="1400" dirty="0"/>
          </a:p>
          <a:p>
            <a:pPr>
              <a:spcBef>
                <a:spcPts val="600"/>
              </a:spcBef>
            </a:pPr>
            <a:r>
              <a:rPr lang="en-US" sz="1400" dirty="0" smtClean="0"/>
              <a:t>Since the "fulfillment" text is the same as for Psalms 89:4-5[3-4], and with no new information provided in the "messianic prophecy", the relevant discussion in Section III.E.2.a applies here as well and is not repeated.</a:t>
            </a:r>
          </a:p>
          <a:p>
            <a:pPr>
              <a:spcBef>
                <a:spcPts val="600"/>
              </a:spcBef>
            </a:pPr>
            <a:endParaRPr lang="en-US" sz="1400" dirty="0"/>
          </a:p>
          <a:p>
            <a:pPr>
              <a:spcBef>
                <a:spcPts val="600"/>
              </a:spcBef>
            </a:pPr>
            <a:endParaRPr lang="en-US" sz="1400" dirty="0"/>
          </a:p>
        </p:txBody>
      </p:sp>
      <p:graphicFrame>
        <p:nvGraphicFramePr>
          <p:cNvPr id="6152" name="Object 2"/>
          <p:cNvGraphicFramePr>
            <a:graphicFrameLocks noChangeAspect="1"/>
          </p:cNvGraphicFramePr>
          <p:nvPr/>
        </p:nvGraphicFramePr>
        <p:xfrm>
          <a:off x="581025" y="1885950"/>
          <a:ext cx="2457450" cy="409575"/>
        </p:xfrm>
        <a:graphic>
          <a:graphicData uri="http://schemas.openxmlformats.org/presentationml/2006/ole">
            <p:oleObj spid="_x0000_s6152" name="Document" r:id="rId4" imgW="2470574" imgH="409839" progId="Word.Document.12">
              <p:embed/>
            </p:oleObj>
          </a:graphicData>
        </a:graphic>
      </p:graphicFrame>
      <p:graphicFrame>
        <p:nvGraphicFramePr>
          <p:cNvPr id="6153" name="Object 9"/>
          <p:cNvGraphicFramePr>
            <a:graphicFrameLocks noChangeAspect="1"/>
          </p:cNvGraphicFramePr>
          <p:nvPr/>
        </p:nvGraphicFramePr>
        <p:xfrm>
          <a:off x="3095625" y="1895475"/>
          <a:ext cx="5543550" cy="1533525"/>
        </p:xfrm>
        <a:graphic>
          <a:graphicData uri="http://schemas.openxmlformats.org/presentationml/2006/ole">
            <p:oleObj spid="_x0000_s6153" name="Document" r:id="rId5" imgW="5554015" imgH="1535185" progId="Word.Document.12">
              <p:embed/>
            </p:oleObj>
          </a:graphicData>
        </a:graphic>
      </p:graphicFrame>
      <p:graphicFrame>
        <p:nvGraphicFramePr>
          <p:cNvPr id="6154" name="Object 10"/>
          <p:cNvGraphicFramePr>
            <a:graphicFrameLocks noChangeAspect="1"/>
          </p:cNvGraphicFramePr>
          <p:nvPr/>
        </p:nvGraphicFramePr>
        <p:xfrm>
          <a:off x="1828800" y="4667250"/>
          <a:ext cx="5553075" cy="371475"/>
        </p:xfrm>
        <a:graphic>
          <a:graphicData uri="http://schemas.openxmlformats.org/presentationml/2006/ole">
            <p:oleObj spid="_x0000_s6154" name="Document" r:id="rId6" imgW="5560865" imgH="371631" progId="Word.Document.12">
              <p:embed/>
            </p:oleObj>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13924</TotalTime>
  <Words>2033</Words>
  <Application>Microsoft Office PowerPoint</Application>
  <PresentationFormat>On-screen Show (4:3)</PresentationFormat>
  <Paragraphs>154</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Default Design</vt:lpstr>
      <vt:lpstr>Document</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Uri Yosef</dc:creator>
  <cp:lastModifiedBy>Uri</cp:lastModifiedBy>
  <cp:revision>495</cp:revision>
  <cp:lastPrinted>1601-01-01T00:00:00Z</cp:lastPrinted>
  <dcterms:created xsi:type="dcterms:W3CDTF">1601-01-01T00:00:00Z</dcterms:created>
  <dcterms:modified xsi:type="dcterms:W3CDTF">2016-01-05T18:57:01Z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