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318" r:id="rId4"/>
    <p:sldId id="306" r:id="rId5"/>
    <p:sldId id="320" r:id="rId6"/>
    <p:sldId id="321" r:id="rId7"/>
    <p:sldId id="319" r:id="rId8"/>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Arial" charset="0"/>
      </a:defRPr>
    </a:lvl1pPr>
    <a:lvl2pPr marL="457200" algn="l" rtl="0" fontAlgn="base">
      <a:spcBef>
        <a:spcPct val="0"/>
      </a:spcBef>
      <a:spcAft>
        <a:spcPct val="0"/>
      </a:spcAft>
      <a:defRPr sz="1600" kern="1200">
        <a:solidFill>
          <a:schemeClr val="tx1"/>
        </a:solidFill>
        <a:latin typeface="Arial" charset="0"/>
        <a:ea typeface="+mn-ea"/>
        <a:cs typeface="Arial" charset="0"/>
      </a:defRPr>
    </a:lvl2pPr>
    <a:lvl3pPr marL="914400" algn="l" rtl="0" fontAlgn="base">
      <a:spcBef>
        <a:spcPct val="0"/>
      </a:spcBef>
      <a:spcAft>
        <a:spcPct val="0"/>
      </a:spcAft>
      <a:defRPr sz="1600" kern="1200">
        <a:solidFill>
          <a:schemeClr val="tx1"/>
        </a:solidFill>
        <a:latin typeface="Arial" charset="0"/>
        <a:ea typeface="+mn-ea"/>
        <a:cs typeface="Arial" charset="0"/>
      </a:defRPr>
    </a:lvl3pPr>
    <a:lvl4pPr marL="1371600" algn="l" rtl="0" fontAlgn="base">
      <a:spcBef>
        <a:spcPct val="0"/>
      </a:spcBef>
      <a:spcAft>
        <a:spcPct val="0"/>
      </a:spcAft>
      <a:defRPr sz="1600" kern="1200">
        <a:solidFill>
          <a:schemeClr val="tx1"/>
        </a:solidFill>
        <a:latin typeface="Arial" charset="0"/>
        <a:ea typeface="+mn-ea"/>
        <a:cs typeface="Arial" charset="0"/>
      </a:defRPr>
    </a:lvl4pPr>
    <a:lvl5pPr marL="1828800" algn="l" rtl="0" fontAlgn="base">
      <a:spcBef>
        <a:spcPct val="0"/>
      </a:spcBef>
      <a:spcAft>
        <a:spcPct val="0"/>
      </a:spcAft>
      <a:defRPr sz="1600" kern="1200">
        <a:solidFill>
          <a:schemeClr val="tx1"/>
        </a:solidFill>
        <a:latin typeface="Arial" charset="0"/>
        <a:ea typeface="+mn-ea"/>
        <a:cs typeface="Arial" charset="0"/>
      </a:defRPr>
    </a:lvl5pPr>
    <a:lvl6pPr marL="2286000" algn="l" defTabSz="914400" rtl="0" eaLnBrk="1" latinLnBrk="0" hangingPunct="1">
      <a:defRPr sz="1600" kern="1200">
        <a:solidFill>
          <a:schemeClr val="tx1"/>
        </a:solidFill>
        <a:latin typeface="Arial" charset="0"/>
        <a:ea typeface="+mn-ea"/>
        <a:cs typeface="Arial" charset="0"/>
      </a:defRPr>
    </a:lvl6pPr>
    <a:lvl7pPr marL="2743200" algn="l" defTabSz="914400" rtl="0" eaLnBrk="1" latinLnBrk="0" hangingPunct="1">
      <a:defRPr sz="1600" kern="1200">
        <a:solidFill>
          <a:schemeClr val="tx1"/>
        </a:solidFill>
        <a:latin typeface="Arial" charset="0"/>
        <a:ea typeface="+mn-ea"/>
        <a:cs typeface="Arial" charset="0"/>
      </a:defRPr>
    </a:lvl7pPr>
    <a:lvl8pPr marL="3200400" algn="l" defTabSz="914400" rtl="0" eaLnBrk="1" latinLnBrk="0" hangingPunct="1">
      <a:defRPr sz="1600" kern="1200">
        <a:solidFill>
          <a:schemeClr val="tx1"/>
        </a:solidFill>
        <a:latin typeface="Arial" charset="0"/>
        <a:ea typeface="+mn-ea"/>
        <a:cs typeface="Arial" charset="0"/>
      </a:defRPr>
    </a:lvl8pPr>
    <a:lvl9pPr marL="3657600" algn="l" defTabSz="914400" rtl="0" eaLnBrk="1" latinLnBrk="0" hangingPunct="1">
      <a:defRPr sz="16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FF0000"/>
    <a:srgbClr val="F8F8F8"/>
    <a:srgbClr val="3333FF"/>
    <a:srgbClr val="CCECFF"/>
    <a:srgbClr val="FFFF99"/>
    <a:srgbClr val="DDDDDD"/>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9" autoAdjust="0"/>
    <p:restoredTop sz="94643" autoAdjust="0"/>
  </p:normalViewPr>
  <p:slideViewPr>
    <p:cSldViewPr snapToGrid="0">
      <p:cViewPr>
        <p:scale>
          <a:sx n="100" d="100"/>
          <a:sy n="100" d="100"/>
        </p:scale>
        <p:origin x="-81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 Id="rId4"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 Id="rId4" Type="http://schemas.openxmlformats.org/officeDocument/2006/relationships/image" Target="../media/image1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A49D867-CCB6-4F8F-8E4D-F1B76A81B4E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8209697A-CAF3-4D1F-84A3-DEF437E94069}" type="slidenum">
              <a:rPr lang="en-US" smtClean="0"/>
              <a:pPr/>
              <a:t>1</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27C4438-9202-4B1E-98F7-314E78F5F9E0}" type="slidenum">
              <a:rPr lang="en-US" smtClean="0"/>
              <a:pPr/>
              <a:t>2</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32380F33-C607-49AF-A1C1-D644AA986A52}" type="slidenum">
              <a:rPr lang="en-US" smtClean="0"/>
              <a:pPr/>
              <a:t>3</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C580DF5D-0D00-4CC7-9EEE-27BA0080260A}" type="slidenum">
              <a:rPr lang="en-US" smtClean="0"/>
              <a:pPr/>
              <a:t>4</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C580DF5D-0D00-4CC7-9EEE-27BA0080260A}" type="slidenum">
              <a:rPr lang="en-US" smtClean="0"/>
              <a:pPr/>
              <a:t>5</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32380F33-C607-49AF-A1C1-D644AA986A52}" type="slidenum">
              <a:rPr lang="en-US" smtClean="0"/>
              <a:pPr/>
              <a:t>6</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1265409E-9A02-458C-9755-1BDE1CA7BC52}" type="slidenum">
              <a:rPr lang="en-US" smtClean="0"/>
              <a:pPr/>
              <a:t>7</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25,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Debunking Proof-Texts in the Psalms - Part 1b</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 </a:t>
            </a:r>
            <a:r>
              <a:rPr lang="en-US" b="0"/>
              <a:t>Page </a:t>
            </a:r>
            <a:fld id="{4CB1E686-B47F-4837-B08B-9C1A929D2BD2}" type="slidenum">
              <a:rPr lang="en-US" b="0"/>
              <a:pPr>
                <a:defRPr/>
              </a:pPr>
              <a:t>‹#›</a:t>
            </a:fld>
            <a:r>
              <a:rPr lang="en-US" b="0"/>
              <a:t> of 8</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25,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Debunking Proof-Texts in the Psalms - Part 1b</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 </a:t>
            </a:r>
            <a:r>
              <a:rPr lang="en-US" b="0"/>
              <a:t>Page </a:t>
            </a:r>
            <a:fld id="{EB113EA5-C366-4EE7-B548-EA41EA5D7171}" type="slidenum">
              <a:rPr lang="en-US" b="0"/>
              <a:pPr>
                <a:defRPr/>
              </a:pPr>
              <a:t>‹#›</a:t>
            </a:fld>
            <a:r>
              <a:rPr lang="en-US" b="0"/>
              <a:t> of 8</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25,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Debunking Proof-Texts in the Psalms - Part 1b</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 </a:t>
            </a:r>
            <a:r>
              <a:rPr lang="en-US" b="0"/>
              <a:t>Page </a:t>
            </a:r>
            <a:fld id="{40D245B9-1A1C-4675-87CC-A8D1148B49C9}" type="slidenum">
              <a:rPr lang="en-US" b="0"/>
              <a:pPr>
                <a:defRPr/>
              </a:pPr>
              <a:t>‹#›</a:t>
            </a:fld>
            <a:r>
              <a:rPr lang="en-US" b="0"/>
              <a:t> of 8</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25,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Debunking Proof-Texts in the Psalms - Part 1b</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 </a:t>
            </a:r>
            <a:r>
              <a:rPr lang="en-US" b="0"/>
              <a:t>Page </a:t>
            </a:r>
            <a:fld id="{E0625549-8A2D-433A-8EBF-B6ECF0389B70}" type="slidenum">
              <a:rPr lang="en-US" b="0"/>
              <a:pPr>
                <a:defRPr/>
              </a:pPr>
              <a:t>‹#›</a:t>
            </a:fld>
            <a:r>
              <a:rPr lang="en-US" b="0"/>
              <a:t> of 8</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November 25,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Debunking Proof-Texts in the Psalms - Part 1b</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 </a:t>
            </a:r>
            <a:r>
              <a:rPr lang="en-US" b="0"/>
              <a:t>Page </a:t>
            </a:r>
            <a:fld id="{AE563826-8C64-4A20-BACA-C0AD6C079ED0}" type="slidenum">
              <a:rPr lang="en-US" b="0"/>
              <a:pPr>
                <a:defRPr/>
              </a:pPr>
              <a:t>‹#›</a:t>
            </a:fld>
            <a:r>
              <a:rPr lang="en-US" b="0"/>
              <a:t> of 8</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r>
              <a:rPr lang="en-US" smtClean="0"/>
              <a:t>November 25, 2015</a:t>
            </a:r>
            <a:endParaRPr lang="en-US"/>
          </a:p>
        </p:txBody>
      </p:sp>
      <p:sp>
        <p:nvSpPr>
          <p:cNvPr id="6" name="Footer Placeholder 5"/>
          <p:cNvSpPr>
            <a:spLocks noGrp="1"/>
          </p:cNvSpPr>
          <p:nvPr>
            <p:ph type="ftr" sz="quarter" idx="11"/>
          </p:nvPr>
        </p:nvSpPr>
        <p:spPr/>
        <p:txBody>
          <a:bodyPr/>
          <a:lstStyle>
            <a:lvl1pPr>
              <a:defRPr/>
            </a:lvl1pPr>
          </a:lstStyle>
          <a:p>
            <a:pPr>
              <a:defRPr/>
            </a:pPr>
            <a:r>
              <a:rPr lang="en-US" smtClean="0"/>
              <a:t>Debunking Proof-Texts in the Psalms - Part 1b</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 </a:t>
            </a:r>
            <a:r>
              <a:rPr lang="en-US" b="0"/>
              <a:t>Page </a:t>
            </a:r>
            <a:fld id="{E0C92DDE-8C7A-47E2-B2FE-B85ED36ABBB1}" type="slidenum">
              <a:rPr lang="en-US" b="0"/>
              <a:pPr>
                <a:defRPr/>
              </a:pPr>
              <a:t>‹#›</a:t>
            </a:fld>
            <a:r>
              <a:rPr lang="en-US" b="0"/>
              <a:t> of 8</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r>
              <a:rPr lang="en-US" smtClean="0"/>
              <a:t>November 25, 2015</a:t>
            </a:r>
            <a:endParaRPr lang="en-US"/>
          </a:p>
        </p:txBody>
      </p:sp>
      <p:sp>
        <p:nvSpPr>
          <p:cNvPr id="8" name="Footer Placeholder 7"/>
          <p:cNvSpPr>
            <a:spLocks noGrp="1"/>
          </p:cNvSpPr>
          <p:nvPr>
            <p:ph type="ftr" sz="quarter" idx="11"/>
          </p:nvPr>
        </p:nvSpPr>
        <p:spPr/>
        <p:txBody>
          <a:bodyPr/>
          <a:lstStyle>
            <a:lvl1pPr>
              <a:defRPr/>
            </a:lvl1pPr>
          </a:lstStyle>
          <a:p>
            <a:pPr>
              <a:defRPr/>
            </a:pPr>
            <a:r>
              <a:rPr lang="en-US" smtClean="0"/>
              <a:t>Debunking Proof-Texts in the Psalms - Part 1b</a:t>
            </a:r>
            <a:endParaRPr lang="en-US"/>
          </a:p>
        </p:txBody>
      </p:sp>
      <p:sp>
        <p:nvSpPr>
          <p:cNvPr id="9" name="Slide Number Placeholder 8"/>
          <p:cNvSpPr>
            <a:spLocks noGrp="1"/>
          </p:cNvSpPr>
          <p:nvPr>
            <p:ph type="sldNum" sz="quarter" idx="12"/>
          </p:nvPr>
        </p:nvSpPr>
        <p:spPr/>
        <p:txBody>
          <a:bodyPr/>
          <a:lstStyle>
            <a:lvl1pPr>
              <a:defRPr/>
            </a:lvl1pPr>
          </a:lstStyle>
          <a:p>
            <a:pPr>
              <a:defRPr/>
            </a:pPr>
            <a:r>
              <a:rPr lang="en-US"/>
              <a:t> </a:t>
            </a:r>
            <a:r>
              <a:rPr lang="en-US" b="0"/>
              <a:t>Page </a:t>
            </a:r>
            <a:fld id="{9499CC34-ED42-41DE-91DB-5949E94EB203}" type="slidenum">
              <a:rPr lang="en-US" b="0"/>
              <a:pPr>
                <a:defRPr/>
              </a:pPr>
              <a:t>‹#›</a:t>
            </a:fld>
            <a:r>
              <a:rPr lang="en-US" b="0"/>
              <a:t> of 8</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r>
              <a:rPr lang="en-US" smtClean="0"/>
              <a:t>November 25, 2015</a:t>
            </a:r>
            <a:endParaRPr lang="en-US"/>
          </a:p>
        </p:txBody>
      </p:sp>
      <p:sp>
        <p:nvSpPr>
          <p:cNvPr id="4" name="Footer Placeholder 3"/>
          <p:cNvSpPr>
            <a:spLocks noGrp="1"/>
          </p:cNvSpPr>
          <p:nvPr>
            <p:ph type="ftr" sz="quarter" idx="11"/>
          </p:nvPr>
        </p:nvSpPr>
        <p:spPr/>
        <p:txBody>
          <a:bodyPr/>
          <a:lstStyle>
            <a:lvl1pPr>
              <a:defRPr/>
            </a:lvl1pPr>
          </a:lstStyle>
          <a:p>
            <a:pPr>
              <a:defRPr/>
            </a:pPr>
            <a:r>
              <a:rPr lang="en-US" smtClean="0"/>
              <a:t>Debunking Proof-Texts in the Psalms - Part 1b</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 </a:t>
            </a:r>
            <a:r>
              <a:rPr lang="en-US" b="0"/>
              <a:t>Page </a:t>
            </a:r>
            <a:fld id="{C24E501C-27DE-4988-ABCB-BA1CB37AD355}" type="slidenum">
              <a:rPr lang="en-US" b="0"/>
              <a:pPr>
                <a:defRPr/>
              </a:pPr>
              <a:t>‹#›</a:t>
            </a:fld>
            <a:r>
              <a:rPr lang="en-US" b="0"/>
              <a:t> of 8</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smtClean="0"/>
              <a:t>November 25, 2015</a:t>
            </a:r>
            <a:endParaRPr lang="en-US"/>
          </a:p>
        </p:txBody>
      </p:sp>
      <p:sp>
        <p:nvSpPr>
          <p:cNvPr id="3" name="Footer Placeholder 2"/>
          <p:cNvSpPr>
            <a:spLocks noGrp="1"/>
          </p:cNvSpPr>
          <p:nvPr>
            <p:ph type="ftr" sz="quarter" idx="11"/>
          </p:nvPr>
        </p:nvSpPr>
        <p:spPr/>
        <p:txBody>
          <a:bodyPr/>
          <a:lstStyle>
            <a:lvl1pPr>
              <a:defRPr/>
            </a:lvl1pPr>
          </a:lstStyle>
          <a:p>
            <a:pPr>
              <a:defRPr/>
            </a:pPr>
            <a:r>
              <a:rPr lang="en-US" smtClean="0"/>
              <a:t>Debunking Proof-Texts in the Psalms - Part 1b</a:t>
            </a:r>
            <a:endParaRPr lang="en-US"/>
          </a:p>
        </p:txBody>
      </p:sp>
      <p:sp>
        <p:nvSpPr>
          <p:cNvPr id="4" name="Slide Number Placeholder 3"/>
          <p:cNvSpPr>
            <a:spLocks noGrp="1"/>
          </p:cNvSpPr>
          <p:nvPr>
            <p:ph type="sldNum" sz="quarter" idx="12"/>
          </p:nvPr>
        </p:nvSpPr>
        <p:spPr/>
        <p:txBody>
          <a:bodyPr/>
          <a:lstStyle>
            <a:lvl1pPr>
              <a:defRPr/>
            </a:lvl1pPr>
          </a:lstStyle>
          <a:p>
            <a:pPr>
              <a:defRPr/>
            </a:pPr>
            <a:r>
              <a:rPr lang="en-US" dirty="0" smtClean="0"/>
              <a:t> </a:t>
            </a:r>
            <a:r>
              <a:rPr lang="en-US" b="0" dirty="0" smtClean="0"/>
              <a:t>Page </a:t>
            </a:r>
            <a:fld id="{9EB0FA3A-86B7-4A50-8BD0-37123B662C46}" type="slidenum">
              <a:rPr lang="en-US" b="0" smtClean="0"/>
              <a:pPr>
                <a:defRPr/>
              </a:pPr>
              <a:t>‹#›</a:t>
            </a:fld>
            <a:r>
              <a:rPr lang="en-US" b="0" dirty="0" smtClean="0"/>
              <a:t> of 7</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smtClean="0"/>
              <a:t>November 25, 2015</a:t>
            </a:r>
            <a:endParaRPr lang="en-US"/>
          </a:p>
        </p:txBody>
      </p:sp>
      <p:sp>
        <p:nvSpPr>
          <p:cNvPr id="6" name="Footer Placeholder 5"/>
          <p:cNvSpPr>
            <a:spLocks noGrp="1"/>
          </p:cNvSpPr>
          <p:nvPr>
            <p:ph type="ftr" sz="quarter" idx="11"/>
          </p:nvPr>
        </p:nvSpPr>
        <p:spPr/>
        <p:txBody>
          <a:bodyPr/>
          <a:lstStyle>
            <a:lvl1pPr>
              <a:defRPr/>
            </a:lvl1pPr>
          </a:lstStyle>
          <a:p>
            <a:pPr>
              <a:defRPr/>
            </a:pPr>
            <a:r>
              <a:rPr lang="en-US" smtClean="0"/>
              <a:t>Debunking Proof-Texts in the Psalms - Part 1b</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 </a:t>
            </a:r>
            <a:r>
              <a:rPr lang="en-US" b="0"/>
              <a:t>Page </a:t>
            </a:r>
            <a:fld id="{1F44C8EE-30F3-4128-BB35-67A718B236CA}" type="slidenum">
              <a:rPr lang="en-US" b="0"/>
              <a:pPr>
                <a:defRPr/>
              </a:pPr>
              <a:t>‹#›</a:t>
            </a:fld>
            <a:r>
              <a:rPr lang="en-US" b="0"/>
              <a:t> of 8</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smtClean="0"/>
              <a:t>November 25, 2015</a:t>
            </a:r>
            <a:endParaRPr lang="en-US"/>
          </a:p>
        </p:txBody>
      </p:sp>
      <p:sp>
        <p:nvSpPr>
          <p:cNvPr id="6" name="Footer Placeholder 5"/>
          <p:cNvSpPr>
            <a:spLocks noGrp="1"/>
          </p:cNvSpPr>
          <p:nvPr>
            <p:ph type="ftr" sz="quarter" idx="11"/>
          </p:nvPr>
        </p:nvSpPr>
        <p:spPr/>
        <p:txBody>
          <a:bodyPr/>
          <a:lstStyle>
            <a:lvl1pPr>
              <a:defRPr/>
            </a:lvl1pPr>
          </a:lstStyle>
          <a:p>
            <a:pPr>
              <a:defRPr/>
            </a:pPr>
            <a:r>
              <a:rPr lang="en-US" smtClean="0"/>
              <a:t>Debunking Proof-Texts in the Psalms - Part 1b</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 </a:t>
            </a:r>
            <a:r>
              <a:rPr lang="en-US" b="0"/>
              <a:t>Page </a:t>
            </a:r>
            <a:fld id="{D54C6072-8DDA-4D94-B82D-684B0DF74C0C}" type="slidenum">
              <a:rPr lang="en-US" b="0"/>
              <a:pPr>
                <a:defRPr/>
              </a:pPr>
              <a:t>‹#›</a:t>
            </a:fld>
            <a:r>
              <a:rPr lang="en-US" b="0"/>
              <a:t> of 8</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r>
              <a:rPr lang="en-US" smtClean="0"/>
              <a:t>November 25, 2015</a:t>
            </a:r>
            <a:endParaRPr lang="en-US"/>
          </a:p>
        </p:txBody>
      </p:sp>
      <p:sp>
        <p:nvSpPr>
          <p:cNvPr id="1029" name="Rectangle 5"/>
          <p:cNvSpPr>
            <a:spLocks noGrp="1" noChangeArrowheads="1"/>
          </p:cNvSpPr>
          <p:nvPr>
            <p:ph type="ftr" sz="quarter" idx="3"/>
          </p:nvPr>
        </p:nvSpPr>
        <p:spPr bwMode="auto">
          <a:xfrm>
            <a:off x="2581275" y="6245225"/>
            <a:ext cx="40005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smtClean="0"/>
              <a:t>Debunking Proof-Texts in the Psalms - Part 1b</a:t>
            </a: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vl1pPr>
          </a:lstStyle>
          <a:p>
            <a:pPr>
              <a:defRPr/>
            </a:pPr>
            <a:r>
              <a:rPr lang="en-US"/>
              <a:t> Page </a:t>
            </a:r>
            <a:fld id="{01FB9B26-DB7F-44B8-9EF7-10AA262C17AE}" type="slidenum">
              <a:rPr lang="en-US"/>
              <a:pPr>
                <a:defRPr/>
              </a:pPr>
              <a:t>‹#›</a:t>
            </a:fld>
            <a:r>
              <a:rPr lang="en-US"/>
              <a:t> of 8</a:t>
            </a:r>
          </a:p>
        </p:txBody>
      </p:sp>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thejewishhome.org/counter/PsalmsPrfTxt1.pdf"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package" Target="../embeddings/Microsoft_Office_Word_Document4.docx"/><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package" Target="../embeddings/Microsoft_Office_Word_Document3.docx"/><Relationship Id="rId5" Type="http://schemas.openxmlformats.org/officeDocument/2006/relationships/package" Target="../embeddings/Microsoft_Office_Word_Document2.docx"/><Relationship Id="rId4" Type="http://schemas.openxmlformats.org/officeDocument/2006/relationships/package" Target="../embeddings/Microsoft_Office_Word_Document1.docx"/></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package" Target="../embeddings/Microsoft_Office_Word_Document7.docx"/><Relationship Id="rId5" Type="http://schemas.openxmlformats.org/officeDocument/2006/relationships/package" Target="../embeddings/Microsoft_Office_Word_Document6.docx"/><Relationship Id="rId4" Type="http://schemas.openxmlformats.org/officeDocument/2006/relationships/package" Target="../embeddings/Microsoft_Office_Word_Document5.docx"/></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package" Target="../embeddings/Microsoft_Office_Word_Document10.docx"/><Relationship Id="rId5" Type="http://schemas.openxmlformats.org/officeDocument/2006/relationships/package" Target="../embeddings/Microsoft_Office_Word_Document9.docx"/><Relationship Id="rId4" Type="http://schemas.openxmlformats.org/officeDocument/2006/relationships/package" Target="../embeddings/Microsoft_Office_Word_Document8.docx"/></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package" Target="../embeddings/Microsoft_Office_Word_Document14.docx"/><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package" Target="../embeddings/Microsoft_Office_Word_Document13.docx"/><Relationship Id="rId5" Type="http://schemas.openxmlformats.org/officeDocument/2006/relationships/package" Target="../embeddings/Microsoft_Office_Word_Document12.docx"/><Relationship Id="rId4" Type="http://schemas.openxmlformats.org/officeDocument/2006/relationships/package" Target="../embeddings/Microsoft_Office_Word_Document11.docx"/></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package" Target="../embeddings/Microsoft_Office_Word_Document15.doc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1"/>
          <p:cNvSpPr>
            <a:spLocks noGrp="1"/>
          </p:cNvSpPr>
          <p:nvPr>
            <p:ph type="dt" sz="quarter" idx="10"/>
          </p:nvPr>
        </p:nvSpPr>
        <p:spPr>
          <a:noFill/>
        </p:spPr>
        <p:txBody>
          <a:bodyPr/>
          <a:lstStyle/>
          <a:p>
            <a:r>
              <a:rPr lang="en-US" smtClean="0"/>
              <a:t>November 25, 2015</a:t>
            </a:r>
          </a:p>
        </p:txBody>
      </p:sp>
      <p:sp>
        <p:nvSpPr>
          <p:cNvPr id="16387" name="Footer Placeholder 2"/>
          <p:cNvSpPr>
            <a:spLocks noGrp="1"/>
          </p:cNvSpPr>
          <p:nvPr>
            <p:ph type="ftr" sz="quarter" idx="11"/>
          </p:nvPr>
        </p:nvSpPr>
        <p:spPr>
          <a:noFill/>
        </p:spPr>
        <p:txBody>
          <a:bodyPr/>
          <a:lstStyle/>
          <a:p>
            <a:r>
              <a:rPr lang="en-US" smtClean="0"/>
              <a:t>Debunking Proof-Texts in the Psalms - Part 1b</a:t>
            </a:r>
          </a:p>
        </p:txBody>
      </p:sp>
      <p:sp>
        <p:nvSpPr>
          <p:cNvPr id="16388" name="Slide Number Placeholder 3"/>
          <p:cNvSpPr>
            <a:spLocks noGrp="1"/>
          </p:cNvSpPr>
          <p:nvPr>
            <p:ph type="sldNum" sz="quarter" idx="12"/>
          </p:nvPr>
        </p:nvSpPr>
        <p:spPr>
          <a:noFill/>
        </p:spPr>
        <p:txBody>
          <a:bodyPr/>
          <a:lstStyle/>
          <a:p>
            <a:r>
              <a:rPr lang="en-US" dirty="0" smtClean="0"/>
              <a:t> </a:t>
            </a:r>
            <a:r>
              <a:rPr lang="en-US" b="0" dirty="0" smtClean="0"/>
              <a:t>Page </a:t>
            </a:r>
            <a:fld id="{A978833A-18F1-43CA-BBE1-4CBD9BACCB28}" type="slidenum">
              <a:rPr lang="en-US" b="0" smtClean="0"/>
              <a:pPr/>
              <a:t>1</a:t>
            </a:fld>
            <a:r>
              <a:rPr lang="en-US" b="0" dirty="0" smtClean="0"/>
              <a:t> of 7</a:t>
            </a:r>
            <a:endParaRPr lang="en-US" dirty="0" smtClean="0"/>
          </a:p>
        </p:txBody>
      </p:sp>
      <p:sp>
        <p:nvSpPr>
          <p:cNvPr id="16389" name="Text Box 4"/>
          <p:cNvSpPr txBox="1">
            <a:spLocks noChangeArrowheads="1"/>
          </p:cNvSpPr>
          <p:nvPr/>
        </p:nvSpPr>
        <p:spPr bwMode="auto">
          <a:xfrm>
            <a:off x="581025" y="1046163"/>
            <a:ext cx="7981950" cy="4648200"/>
          </a:xfrm>
          <a:prstGeom prst="rect">
            <a:avLst/>
          </a:prstGeom>
          <a:solidFill>
            <a:srgbClr val="CCFFCC"/>
          </a:solidFill>
          <a:ln w="9525">
            <a:solidFill>
              <a:schemeClr val="tx1"/>
            </a:solidFill>
            <a:miter lim="800000"/>
            <a:headEnd/>
            <a:tailEnd/>
          </a:ln>
        </p:spPr>
        <p:txBody>
          <a:bodyPr lIns="45720" rIns="45720" anchor="ctr">
            <a:spAutoFit/>
          </a:bodyPr>
          <a:lstStyle/>
          <a:p>
            <a:pPr algn="ctr"/>
            <a:endParaRPr lang="en-US" sz="1400" dirty="0"/>
          </a:p>
          <a:p>
            <a:pPr algn="ctr"/>
            <a:endParaRPr lang="en-US" sz="1400" dirty="0"/>
          </a:p>
          <a:p>
            <a:pPr algn="ctr"/>
            <a:endParaRPr lang="en-US" sz="1400" dirty="0"/>
          </a:p>
          <a:p>
            <a:pPr algn="ctr"/>
            <a:endParaRPr lang="en-US" sz="1400" dirty="0"/>
          </a:p>
          <a:p>
            <a:pPr algn="ctr"/>
            <a:r>
              <a:rPr lang="en-US" sz="2400" u="sng" dirty="0"/>
              <a:t>Debunking Proof-Texts from the Psalms</a:t>
            </a:r>
          </a:p>
          <a:p>
            <a:pPr algn="ctr"/>
            <a:r>
              <a:rPr lang="en-US" sz="2400" u="sng" dirty="0"/>
              <a:t>Part </a:t>
            </a:r>
            <a:r>
              <a:rPr lang="en-US" sz="2400" u="sng" dirty="0" smtClean="0"/>
              <a:t>1b</a:t>
            </a:r>
            <a:endParaRPr lang="en-US" sz="1800" dirty="0"/>
          </a:p>
          <a:p>
            <a:pPr algn="ctr"/>
            <a:endParaRPr lang="en-US" sz="1800" dirty="0"/>
          </a:p>
          <a:p>
            <a:pPr algn="ctr"/>
            <a:r>
              <a:rPr lang="en-US" sz="1800" dirty="0"/>
              <a:t>A Counter-Missionary Education Lesson</a:t>
            </a:r>
          </a:p>
          <a:p>
            <a:pPr algn="ctr">
              <a:spcBef>
                <a:spcPct val="50000"/>
              </a:spcBef>
              <a:spcAft>
                <a:spcPct val="50000"/>
              </a:spcAft>
            </a:pPr>
            <a:r>
              <a:rPr lang="en-US" sz="1800" dirty="0"/>
              <a:t>by</a:t>
            </a:r>
          </a:p>
          <a:p>
            <a:pPr algn="ctr"/>
            <a:r>
              <a:rPr lang="en-US" sz="1800" dirty="0"/>
              <a:t>Uri Yosef, Ph.D., Director of Education</a:t>
            </a:r>
          </a:p>
          <a:p>
            <a:pPr algn="ctr"/>
            <a:r>
              <a:rPr lang="en-US" sz="1800" dirty="0"/>
              <a:t>Virtual Yeshiva of the Messiah Truth Project, Inc.</a:t>
            </a:r>
          </a:p>
          <a:p>
            <a:pPr algn="ctr"/>
            <a:endParaRPr lang="en-US" sz="1400" dirty="0"/>
          </a:p>
          <a:p>
            <a:pPr algn="ctr"/>
            <a:r>
              <a:rPr lang="en-US" sz="1400" dirty="0"/>
              <a:t>[The article on this topic is located here - </a:t>
            </a:r>
            <a:r>
              <a:rPr lang="en-US" sz="1400" dirty="0">
                <a:hlinkClick r:id="rId3"/>
              </a:rPr>
              <a:t>http://thejewishhome.org/counter/PsalmsPrfTxt1.pdf</a:t>
            </a:r>
            <a:r>
              <a:rPr lang="en-US" sz="1400" dirty="0"/>
              <a:t>]</a:t>
            </a:r>
          </a:p>
          <a:p>
            <a:pPr algn="ctr"/>
            <a:endParaRPr lang="en-US" sz="1400" dirty="0"/>
          </a:p>
          <a:p>
            <a:pPr algn="ctr"/>
            <a:endParaRPr lang="en-US" sz="1400" dirty="0"/>
          </a:p>
          <a:p>
            <a:pPr algn="ctr"/>
            <a:r>
              <a:rPr lang="en-US" sz="1400" dirty="0"/>
              <a:t>Copyright © Uri Yosef 2015 for the Messiah Truth Project, Inc.</a:t>
            </a:r>
          </a:p>
          <a:p>
            <a:pPr algn="ctr"/>
            <a:r>
              <a:rPr lang="en-US" sz="1400" dirty="0"/>
              <a:t>All rights reserved</a:t>
            </a:r>
          </a:p>
        </p:txBody>
      </p:sp>
      <p:sp>
        <p:nvSpPr>
          <p:cNvPr id="16390" name="Text Box 35"/>
          <p:cNvSpPr txBox="1">
            <a:spLocks noChangeArrowheads="1"/>
          </p:cNvSpPr>
          <p:nvPr/>
        </p:nvSpPr>
        <p:spPr bwMode="auto">
          <a:xfrm>
            <a:off x="2036763" y="1258888"/>
            <a:ext cx="5029200" cy="528637"/>
          </a:xfrm>
          <a:prstGeom prst="rect">
            <a:avLst/>
          </a:prstGeom>
          <a:solidFill>
            <a:srgbClr val="FFFFCC"/>
          </a:solidFill>
          <a:ln w="9525">
            <a:solidFill>
              <a:schemeClr val="tx1"/>
            </a:solidFill>
            <a:miter lim="800000"/>
            <a:headEnd/>
            <a:tailEnd/>
          </a:ln>
        </p:spPr>
        <p:txBody>
          <a:bodyPr>
            <a:spAutoFit/>
          </a:bodyPr>
          <a:lstStyle/>
          <a:p>
            <a:pPr algn="ctr">
              <a:spcBef>
                <a:spcPct val="50000"/>
              </a:spcBef>
            </a:pPr>
            <a:r>
              <a:rPr lang="en-US" sz="2800"/>
              <a:t>Counter-Missionary Education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1"/>
          <p:cNvSpPr>
            <a:spLocks noGrp="1"/>
          </p:cNvSpPr>
          <p:nvPr>
            <p:ph type="dt" sz="quarter" idx="10"/>
          </p:nvPr>
        </p:nvSpPr>
        <p:spPr>
          <a:noFill/>
        </p:spPr>
        <p:txBody>
          <a:bodyPr/>
          <a:lstStyle/>
          <a:p>
            <a:r>
              <a:rPr lang="en-US" smtClean="0"/>
              <a:t>November 25, 2015</a:t>
            </a:r>
          </a:p>
        </p:txBody>
      </p:sp>
      <p:sp>
        <p:nvSpPr>
          <p:cNvPr id="17411" name="Footer Placeholder 2"/>
          <p:cNvSpPr>
            <a:spLocks noGrp="1"/>
          </p:cNvSpPr>
          <p:nvPr>
            <p:ph type="ftr" sz="quarter" idx="11"/>
          </p:nvPr>
        </p:nvSpPr>
        <p:spPr>
          <a:noFill/>
        </p:spPr>
        <p:txBody>
          <a:bodyPr/>
          <a:lstStyle/>
          <a:p>
            <a:r>
              <a:rPr lang="en-US" smtClean="0"/>
              <a:t>Debunking Proof-Texts in the Psalms - Part 1b</a:t>
            </a:r>
          </a:p>
        </p:txBody>
      </p:sp>
      <p:sp>
        <p:nvSpPr>
          <p:cNvPr id="17412" name="Slide Number Placeholder 3"/>
          <p:cNvSpPr>
            <a:spLocks noGrp="1"/>
          </p:cNvSpPr>
          <p:nvPr>
            <p:ph type="sldNum" sz="quarter" idx="12"/>
          </p:nvPr>
        </p:nvSpPr>
        <p:spPr>
          <a:noFill/>
        </p:spPr>
        <p:txBody>
          <a:bodyPr/>
          <a:lstStyle/>
          <a:p>
            <a:r>
              <a:rPr lang="en-US" dirty="0" smtClean="0"/>
              <a:t> </a:t>
            </a:r>
            <a:r>
              <a:rPr lang="en-US" b="0" dirty="0" smtClean="0"/>
              <a:t>Page </a:t>
            </a:r>
            <a:fld id="{DB6CE61F-F0C8-4FB5-ACE6-9B6DE36DDD40}" type="slidenum">
              <a:rPr lang="en-US" b="0" smtClean="0"/>
              <a:pPr/>
              <a:t>2</a:t>
            </a:fld>
            <a:r>
              <a:rPr lang="en-US" b="0" dirty="0" smtClean="0"/>
              <a:t> of 7</a:t>
            </a:r>
            <a:endParaRPr lang="en-US" dirty="0" smtClean="0"/>
          </a:p>
        </p:txBody>
      </p:sp>
      <p:sp>
        <p:nvSpPr>
          <p:cNvPr id="17413" name="Text Box 2"/>
          <p:cNvSpPr txBox="1">
            <a:spLocks noChangeArrowheads="1"/>
          </p:cNvSpPr>
          <p:nvPr/>
        </p:nvSpPr>
        <p:spPr bwMode="auto">
          <a:xfrm>
            <a:off x="895350" y="1446725"/>
            <a:ext cx="7315200" cy="3801041"/>
          </a:xfrm>
          <a:prstGeom prst="rect">
            <a:avLst/>
          </a:prstGeom>
          <a:solidFill>
            <a:srgbClr val="CCFFCC"/>
          </a:solidFill>
          <a:ln w="9525">
            <a:solidFill>
              <a:schemeClr val="tx1"/>
            </a:solidFill>
            <a:miter lim="800000"/>
            <a:headEnd/>
            <a:tailEnd/>
          </a:ln>
        </p:spPr>
        <p:txBody>
          <a:bodyPr lIns="45720" rIns="45720" anchor="ctr">
            <a:spAutoFit/>
          </a:bodyPr>
          <a:lstStyle/>
          <a:p>
            <a:pPr algn="ctr">
              <a:spcAft>
                <a:spcPct val="25000"/>
              </a:spcAft>
              <a:defRPr/>
            </a:pPr>
            <a:r>
              <a:rPr lang="en-US" sz="2000" u="sng" dirty="0"/>
              <a:t>Introduction</a:t>
            </a:r>
          </a:p>
          <a:p>
            <a:pPr>
              <a:spcAft>
                <a:spcPct val="25000"/>
              </a:spcAft>
              <a:defRPr/>
            </a:pPr>
            <a:r>
              <a:rPr lang="en-US" dirty="0" smtClean="0"/>
              <a:t>In the first lesson in this series on claimed “messianic prophecies” in the Book of Psalms by Christians we reviewed Christianity’s and Judaism’s perspective on what “messianic prophecy” is, and highlighted the major differences between them.  In that lesson two claimed “messianic prophecies” from the 8</a:t>
            </a:r>
            <a:r>
              <a:rPr lang="en-US" baseline="30000" dirty="0" smtClean="0"/>
              <a:t>th</a:t>
            </a:r>
            <a:r>
              <a:rPr lang="en-US" dirty="0" smtClean="0"/>
              <a:t> chapter in the Book of Psalms and their alleged “fulfillment” in the New Testament were analyzed in terms of their content and context.  The analysis demonstrated those claims were not valid “messianic prophecies”.</a:t>
            </a:r>
            <a:endParaRPr lang="en-US" dirty="0"/>
          </a:p>
          <a:p>
            <a:pPr>
              <a:spcAft>
                <a:spcPct val="25000"/>
              </a:spcAft>
              <a:defRPr/>
            </a:pPr>
            <a:r>
              <a:rPr lang="en-US" dirty="0"/>
              <a:t>This is the </a:t>
            </a:r>
            <a:r>
              <a:rPr lang="en-US" dirty="0" smtClean="0"/>
              <a:t>second lesson </a:t>
            </a:r>
            <a:r>
              <a:rPr lang="en-US" dirty="0"/>
              <a:t>that will explore and investigate the claims by Christians of "messianic prophecies" </a:t>
            </a:r>
            <a:r>
              <a:rPr lang="en-US" dirty="0" smtClean="0"/>
              <a:t>from </a:t>
            </a:r>
            <a:r>
              <a:rPr lang="en-US" dirty="0"/>
              <a:t>the </a:t>
            </a:r>
            <a:r>
              <a:rPr lang="en-US" dirty="0" smtClean="0"/>
              <a:t>16</a:t>
            </a:r>
            <a:r>
              <a:rPr lang="en-US" baseline="30000" dirty="0" smtClean="0"/>
              <a:t>th</a:t>
            </a:r>
            <a:r>
              <a:rPr lang="en-US" dirty="0" smtClean="0"/>
              <a:t> and 18</a:t>
            </a:r>
            <a:r>
              <a:rPr lang="en-US" baseline="30000" dirty="0" smtClean="0"/>
              <a:t>th</a:t>
            </a:r>
            <a:r>
              <a:rPr lang="en-US" dirty="0" smtClean="0"/>
              <a:t> chapters in the Book of Psalms.</a:t>
            </a:r>
            <a:r>
              <a:rPr lang="en-US" dirty="0" smtClean="0">
                <a:solidFill>
                  <a:srgbClr val="FF0000"/>
                </a:solidFill>
              </a:rPr>
              <a:t>*</a:t>
            </a:r>
            <a:endParaRPr lang="en-US" dirty="0"/>
          </a:p>
          <a:p>
            <a:pPr>
              <a:spcAft>
                <a:spcPct val="25000"/>
              </a:spcAft>
              <a:defRPr/>
            </a:pPr>
            <a:r>
              <a:rPr lang="en-US" dirty="0"/>
              <a:t>____________________</a:t>
            </a:r>
          </a:p>
          <a:p>
            <a:pPr marL="342900" indent="-342900">
              <a:spcAft>
                <a:spcPts val="0"/>
              </a:spcAft>
              <a:defRPr/>
            </a:pPr>
            <a:r>
              <a:rPr lang="en-US" sz="1400" dirty="0" smtClean="0">
                <a:solidFill>
                  <a:srgbClr val="FF0000"/>
                </a:solidFill>
              </a:rPr>
              <a:t>*  The material covered in </a:t>
            </a:r>
            <a:r>
              <a:rPr lang="en-US" sz="1400" dirty="0" smtClean="0">
                <a:solidFill>
                  <a:srgbClr val="FF0000"/>
                </a:solidFill>
              </a:rPr>
              <a:t>these first </a:t>
            </a:r>
            <a:r>
              <a:rPr lang="en-US" sz="1400" dirty="0" smtClean="0">
                <a:solidFill>
                  <a:srgbClr val="FF0000"/>
                </a:solidFill>
              </a:rPr>
              <a:t>two lessons is drawn from the article linked on the title </a:t>
            </a:r>
          </a:p>
          <a:p>
            <a:pPr marL="342900" indent="-342900">
              <a:spcAft>
                <a:spcPts val="0"/>
              </a:spcAft>
              <a:defRPr/>
            </a:pPr>
            <a:r>
              <a:rPr lang="en-US" sz="1400" dirty="0">
                <a:solidFill>
                  <a:srgbClr val="FF0000"/>
                </a:solidFill>
              </a:rPr>
              <a:t> </a:t>
            </a:r>
            <a:r>
              <a:rPr lang="en-US" sz="1400" dirty="0" smtClean="0">
                <a:solidFill>
                  <a:srgbClr val="FF0000"/>
                </a:solidFill>
              </a:rPr>
              <a:t>   page.</a:t>
            </a:r>
            <a:endParaRPr lang="en-US" sz="1400"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Date Placeholder 1"/>
          <p:cNvSpPr>
            <a:spLocks noGrp="1"/>
          </p:cNvSpPr>
          <p:nvPr>
            <p:ph type="dt" sz="quarter" idx="10"/>
          </p:nvPr>
        </p:nvSpPr>
        <p:spPr>
          <a:noFill/>
        </p:spPr>
        <p:txBody>
          <a:bodyPr/>
          <a:lstStyle/>
          <a:p>
            <a:r>
              <a:rPr lang="en-US" smtClean="0"/>
              <a:t>November 25, 2015</a:t>
            </a:r>
          </a:p>
        </p:txBody>
      </p:sp>
      <p:sp>
        <p:nvSpPr>
          <p:cNvPr id="1030" name="Footer Placeholder 2"/>
          <p:cNvSpPr>
            <a:spLocks noGrp="1"/>
          </p:cNvSpPr>
          <p:nvPr>
            <p:ph type="ftr" sz="quarter" idx="11"/>
          </p:nvPr>
        </p:nvSpPr>
        <p:spPr>
          <a:noFill/>
        </p:spPr>
        <p:txBody>
          <a:bodyPr/>
          <a:lstStyle/>
          <a:p>
            <a:r>
              <a:rPr lang="en-US" smtClean="0"/>
              <a:t>Debunking Proof-Texts in the Psalms - Part 1b</a:t>
            </a:r>
          </a:p>
        </p:txBody>
      </p:sp>
      <p:sp>
        <p:nvSpPr>
          <p:cNvPr id="1031" name="Slide Number Placeholder 3"/>
          <p:cNvSpPr>
            <a:spLocks noGrp="1"/>
          </p:cNvSpPr>
          <p:nvPr>
            <p:ph type="sldNum" sz="quarter" idx="12"/>
          </p:nvPr>
        </p:nvSpPr>
        <p:spPr>
          <a:noFill/>
        </p:spPr>
        <p:txBody>
          <a:bodyPr/>
          <a:lstStyle/>
          <a:p>
            <a:r>
              <a:rPr lang="en-US" dirty="0" smtClean="0"/>
              <a:t> </a:t>
            </a:r>
            <a:r>
              <a:rPr lang="en-US" b="0" dirty="0" smtClean="0"/>
              <a:t>Page </a:t>
            </a:r>
            <a:fld id="{12C18E86-94C2-42AB-AD5C-3DB34FC77A22}" type="slidenum">
              <a:rPr lang="en-US" b="0" smtClean="0"/>
              <a:pPr/>
              <a:t>3</a:t>
            </a:fld>
            <a:r>
              <a:rPr lang="en-US" b="0" dirty="0" smtClean="0"/>
              <a:t> of 7</a:t>
            </a:r>
            <a:endParaRPr lang="en-US" dirty="0" smtClean="0"/>
          </a:p>
        </p:txBody>
      </p:sp>
      <p:sp>
        <p:nvSpPr>
          <p:cNvPr id="1032" name="Text Box 2"/>
          <p:cNvSpPr txBox="1">
            <a:spLocks noChangeArrowheads="1"/>
          </p:cNvSpPr>
          <p:nvPr/>
        </p:nvSpPr>
        <p:spPr bwMode="auto">
          <a:xfrm>
            <a:off x="219075" y="371223"/>
            <a:ext cx="8705850" cy="5863144"/>
          </a:xfrm>
          <a:prstGeom prst="rect">
            <a:avLst/>
          </a:prstGeom>
          <a:solidFill>
            <a:srgbClr val="CCFFCC"/>
          </a:solidFill>
          <a:ln w="9525">
            <a:solidFill>
              <a:schemeClr val="tx1"/>
            </a:solidFill>
            <a:miter lim="800000"/>
            <a:headEnd/>
            <a:tailEnd/>
          </a:ln>
        </p:spPr>
        <p:txBody>
          <a:bodyPr wrap="square" anchor="ctr">
            <a:spAutoFit/>
          </a:bodyPr>
          <a:lstStyle/>
          <a:p>
            <a:pPr algn="ctr"/>
            <a:r>
              <a:rPr lang="en-US" sz="1800" u="sng" dirty="0"/>
              <a:t>Psalms Chapter </a:t>
            </a:r>
            <a:r>
              <a:rPr lang="en-US" sz="1800" u="sng" dirty="0" smtClean="0"/>
              <a:t>16</a:t>
            </a:r>
            <a:endParaRPr lang="en-US" sz="1800" u="sng" dirty="0"/>
          </a:p>
          <a:p>
            <a:endParaRPr lang="en-US" sz="800" dirty="0"/>
          </a:p>
          <a:p>
            <a:r>
              <a:rPr lang="en-US" sz="1400" dirty="0"/>
              <a:t>Christian sources attribute to the </a:t>
            </a:r>
            <a:r>
              <a:rPr lang="en-US" sz="1400" dirty="0" smtClean="0"/>
              <a:t>16</a:t>
            </a:r>
            <a:r>
              <a:rPr lang="en-US" sz="1400" baseline="30000" dirty="0" smtClean="0"/>
              <a:t>th</a:t>
            </a:r>
            <a:r>
              <a:rPr lang="en-US" sz="1400" dirty="0" smtClean="0"/>
              <a:t> </a:t>
            </a:r>
            <a:r>
              <a:rPr lang="en-US" sz="1400" dirty="0"/>
              <a:t>Chapter in the Book of Psalms </a:t>
            </a:r>
            <a:r>
              <a:rPr lang="en-US" sz="1400" dirty="0" smtClean="0"/>
              <a:t>three </a:t>
            </a:r>
            <a:r>
              <a:rPr lang="en-US" sz="1400" dirty="0"/>
              <a:t>"messianic prophecies" that are "fulfilled" according to accounts in the </a:t>
            </a:r>
            <a:endParaRPr lang="en-US" sz="1400" dirty="0" smtClean="0"/>
          </a:p>
          <a:p>
            <a:r>
              <a:rPr lang="en-US" sz="1400" dirty="0" smtClean="0"/>
              <a:t>New </a:t>
            </a:r>
            <a:r>
              <a:rPr lang="en-US" sz="1400" dirty="0"/>
              <a:t>Testament:</a:t>
            </a:r>
          </a:p>
          <a:p>
            <a:endParaRPr lang="en-US" sz="1400" dirty="0"/>
          </a:p>
          <a:p>
            <a:pPr>
              <a:spcBef>
                <a:spcPts val="600"/>
              </a:spcBef>
            </a:pPr>
            <a:r>
              <a:rPr lang="en-US" sz="1400" dirty="0" smtClean="0"/>
              <a:t>The </a:t>
            </a:r>
            <a:r>
              <a:rPr lang="en-US" sz="1400" dirty="0"/>
              <a:t>relevant texts from the KJV’s "Old </a:t>
            </a:r>
          </a:p>
          <a:p>
            <a:r>
              <a:rPr lang="en-US" sz="1400" dirty="0"/>
              <a:t>Testament" and New Testament, and </a:t>
            </a:r>
            <a:r>
              <a:rPr lang="en-US" sz="1400" dirty="0" smtClean="0"/>
              <a:t>the</a:t>
            </a:r>
            <a:endParaRPr lang="en-US" sz="1400" dirty="0"/>
          </a:p>
          <a:p>
            <a:r>
              <a:rPr lang="en-US" sz="1400" dirty="0" smtClean="0"/>
              <a:t>corresponding </a:t>
            </a:r>
            <a:r>
              <a:rPr lang="en-US" sz="1400" dirty="0"/>
              <a:t>Jewish translation </a:t>
            </a:r>
            <a:r>
              <a:rPr lang="en-US" sz="1400" dirty="0" smtClean="0"/>
              <a:t>for</a:t>
            </a:r>
            <a:endParaRPr lang="en-US" sz="1400" dirty="0"/>
          </a:p>
          <a:p>
            <a:r>
              <a:rPr lang="en-US" sz="1400" dirty="0" smtClean="0"/>
              <a:t>reference </a:t>
            </a:r>
            <a:r>
              <a:rPr lang="en-US" sz="1400" dirty="0"/>
              <a:t>purposes, are provided </a:t>
            </a:r>
            <a:r>
              <a:rPr lang="en-US" sz="1400" dirty="0" smtClean="0"/>
              <a:t>in the</a:t>
            </a:r>
            <a:endParaRPr lang="en-US" sz="1400" dirty="0"/>
          </a:p>
          <a:p>
            <a:r>
              <a:rPr lang="en-US" sz="1400" dirty="0" smtClean="0"/>
              <a:t>table</a:t>
            </a:r>
            <a:r>
              <a:rPr lang="en-US" sz="1400" dirty="0"/>
              <a:t>, with the respective </a:t>
            </a:r>
            <a:r>
              <a:rPr lang="en-US" sz="1400" dirty="0" smtClean="0"/>
              <a:t>relevant</a:t>
            </a:r>
            <a:endParaRPr lang="en-US" sz="1400" dirty="0"/>
          </a:p>
          <a:p>
            <a:r>
              <a:rPr lang="en-US" sz="1400" dirty="0" smtClean="0"/>
              <a:t>portions </a:t>
            </a:r>
            <a:r>
              <a:rPr lang="en-US" sz="1400" dirty="0"/>
              <a:t>of the passages </a:t>
            </a:r>
            <a:r>
              <a:rPr lang="en-US" sz="1400" dirty="0" smtClean="0"/>
              <a:t>shown in</a:t>
            </a:r>
            <a:endParaRPr lang="en-US" sz="1400" dirty="0"/>
          </a:p>
          <a:p>
            <a:r>
              <a:rPr lang="en-US" sz="1400" dirty="0" smtClean="0"/>
              <a:t>highlighted </a:t>
            </a:r>
            <a:r>
              <a:rPr lang="en-US" sz="1400" dirty="0"/>
              <a:t>form</a:t>
            </a:r>
            <a:r>
              <a:rPr lang="en-US" sz="1400" dirty="0" smtClean="0"/>
              <a:t>.</a:t>
            </a:r>
            <a:endParaRPr lang="en-US" sz="1400" dirty="0"/>
          </a:p>
          <a:p>
            <a:pPr>
              <a:spcBef>
                <a:spcPts val="600"/>
              </a:spcBef>
            </a:pPr>
            <a:r>
              <a:rPr lang="en-US" sz="1400" dirty="0" smtClean="0"/>
              <a:t>The Hebrew term </a:t>
            </a:r>
            <a:r>
              <a:rPr lang="he-IL" dirty="0" smtClean="0">
                <a:latin typeface="Times New Roman" pitchFamily="18" charset="0"/>
                <a:cs typeface="Times New Roman" pitchFamily="18" charset="0"/>
              </a:rPr>
              <a:t>שְׁאוֹל</a:t>
            </a:r>
            <a:r>
              <a:rPr lang="he-IL" sz="1400" dirty="0" smtClean="0"/>
              <a:t> </a:t>
            </a:r>
            <a:r>
              <a:rPr lang="en-US" sz="1400" dirty="0" smtClean="0"/>
              <a:t> (</a:t>
            </a:r>
            <a:r>
              <a:rPr lang="en-US" sz="1400" i="1" dirty="0" err="1" smtClean="0"/>
              <a:t>sh</a:t>
            </a:r>
            <a:r>
              <a:rPr lang="en-US" sz="1400" i="1" baseline="30000" dirty="0" err="1" smtClean="0"/>
              <a:t>e</a:t>
            </a:r>
            <a:r>
              <a:rPr lang="en-US" sz="1100" b="1" i="1" dirty="0" err="1" smtClean="0"/>
              <a:t>OL</a:t>
            </a:r>
            <a:r>
              <a:rPr lang="en-US" sz="1400" dirty="0" smtClean="0"/>
              <a:t>), which means </a:t>
            </a:r>
            <a:r>
              <a:rPr lang="en-US" sz="1400" b="1" dirty="0" smtClean="0"/>
              <a:t>the grave</a:t>
            </a:r>
            <a:r>
              <a:rPr lang="en-US" sz="1400" dirty="0" smtClean="0"/>
              <a:t>, appears in the Hebrew Bible 65 times, and is generally applied in this context throughout the Hebrew Bible, has been mistranslated as </a:t>
            </a:r>
            <a:r>
              <a:rPr lang="en-US" sz="1400" b="1" dirty="0" smtClean="0"/>
              <a:t>hell</a:t>
            </a:r>
            <a:r>
              <a:rPr lang="en-US" sz="1400" dirty="0" smtClean="0"/>
              <a:t> in the KJV rendition of verse 10a.  The </a:t>
            </a:r>
            <a:r>
              <a:rPr lang="en-US" sz="1400" dirty="0" smtClean="0"/>
              <a:t>renditions </a:t>
            </a:r>
            <a:r>
              <a:rPr lang="en-US" sz="1400" dirty="0" smtClean="0"/>
              <a:t>of this term are inconsistent throughout </a:t>
            </a:r>
            <a:r>
              <a:rPr lang="en-US" sz="1400" dirty="0" smtClean="0"/>
              <a:t>the KJV’s </a:t>
            </a:r>
            <a:r>
              <a:rPr lang="en-US" sz="1400" dirty="0" smtClean="0"/>
              <a:t>“Old Testament”.  [It is worth noting that Biblical Hebrew contains no </a:t>
            </a:r>
            <a:r>
              <a:rPr lang="en-US" sz="1400" dirty="0" smtClean="0"/>
              <a:t>word or phrase </a:t>
            </a:r>
            <a:r>
              <a:rPr lang="en-US" sz="1400" dirty="0" smtClean="0"/>
              <a:t>for the common Christian idea of eternal damnation called “hell”.]</a:t>
            </a:r>
          </a:p>
          <a:p>
            <a:pPr>
              <a:spcBef>
                <a:spcPts val="600"/>
              </a:spcBef>
            </a:pPr>
            <a:r>
              <a:rPr lang="en-US" sz="1400" dirty="0" smtClean="0"/>
              <a:t>Verse 10a does not speak of the resurrection of the dead.  </a:t>
            </a:r>
            <a:r>
              <a:rPr lang="en-US" sz="1400" dirty="0" smtClean="0"/>
              <a:t>King </a:t>
            </a:r>
            <a:r>
              <a:rPr lang="en-US" sz="1400" dirty="0" smtClean="0"/>
              <a:t>David is confident that, when the time comes for him to die, his soul would ascend to be with God rather than descend to the grave along with his body.  King Solomon spoke about this process as well:</a:t>
            </a:r>
          </a:p>
          <a:p>
            <a:pPr>
              <a:spcBef>
                <a:spcPts val="600"/>
              </a:spcBef>
            </a:pPr>
            <a:endParaRPr lang="en-US" sz="1400" dirty="0"/>
          </a:p>
          <a:p>
            <a:pPr>
              <a:spcBef>
                <a:spcPts val="0"/>
              </a:spcBef>
            </a:pPr>
            <a:r>
              <a:rPr lang="en-US" sz="1400" dirty="0" smtClean="0"/>
              <a:t>Clearly, this is the same idea as is described by his father, King David.  There is nothing in the context of this psalm that speaks of a resurrection, and certainly not about a Messiah who dies and is resurrected.</a:t>
            </a:r>
          </a:p>
          <a:p>
            <a:pPr>
              <a:spcBef>
                <a:spcPts val="600"/>
              </a:spcBef>
            </a:pPr>
            <a:endParaRPr lang="en-US" sz="1400" dirty="0" smtClean="0"/>
          </a:p>
        </p:txBody>
      </p:sp>
      <p:graphicFrame>
        <p:nvGraphicFramePr>
          <p:cNvPr id="1026" name="Object 2"/>
          <p:cNvGraphicFramePr>
            <a:graphicFrameLocks noChangeAspect="1"/>
          </p:cNvGraphicFramePr>
          <p:nvPr/>
        </p:nvGraphicFramePr>
        <p:xfrm>
          <a:off x="314325" y="1543050"/>
          <a:ext cx="3171825" cy="257175"/>
        </p:xfrm>
        <a:graphic>
          <a:graphicData uri="http://schemas.openxmlformats.org/presentationml/2006/ole">
            <p:oleObj spid="_x0000_s1026" name="Document" r:id="rId4" imgW="3185826" imgH="257366" progId="Word.Document.12">
              <p:embed/>
            </p:oleObj>
          </a:graphicData>
        </a:graphic>
      </p:graphicFrame>
      <p:graphicFrame>
        <p:nvGraphicFramePr>
          <p:cNvPr id="1028" name="Object 4"/>
          <p:cNvGraphicFramePr>
            <a:graphicFrameLocks noChangeAspect="1"/>
          </p:cNvGraphicFramePr>
          <p:nvPr/>
        </p:nvGraphicFramePr>
        <p:xfrm>
          <a:off x="1600200" y="5934075"/>
          <a:ext cx="6029325" cy="209550"/>
        </p:xfrm>
        <a:graphic>
          <a:graphicData uri="http://schemas.openxmlformats.org/presentationml/2006/ole">
            <p:oleObj spid="_x0000_s1028" name="Document" r:id="rId5" imgW="6047553" imgH="219158" progId="Word.Document.12">
              <p:embed/>
            </p:oleObj>
          </a:graphicData>
        </a:graphic>
      </p:graphicFrame>
      <p:graphicFrame>
        <p:nvGraphicFramePr>
          <p:cNvPr id="1033" name="Object 9"/>
          <p:cNvGraphicFramePr>
            <a:graphicFrameLocks noChangeAspect="1"/>
          </p:cNvGraphicFramePr>
          <p:nvPr/>
        </p:nvGraphicFramePr>
        <p:xfrm>
          <a:off x="3552825" y="1162050"/>
          <a:ext cx="5314950" cy="2333625"/>
        </p:xfrm>
        <a:graphic>
          <a:graphicData uri="http://schemas.openxmlformats.org/presentationml/2006/ole">
            <p:oleObj spid="_x0000_s1033" name="Document" r:id="rId6" imgW="5328696" imgH="2532208" progId="Word.Document.12">
              <p:embed/>
            </p:oleObj>
          </a:graphicData>
        </a:graphic>
      </p:graphicFrame>
      <p:graphicFrame>
        <p:nvGraphicFramePr>
          <p:cNvPr id="1035" name="Object 11"/>
          <p:cNvGraphicFramePr>
            <a:graphicFrameLocks noChangeAspect="1"/>
          </p:cNvGraphicFramePr>
          <p:nvPr/>
        </p:nvGraphicFramePr>
        <p:xfrm>
          <a:off x="314325" y="5219700"/>
          <a:ext cx="7038975" cy="161925"/>
        </p:xfrm>
        <a:graphic>
          <a:graphicData uri="http://schemas.openxmlformats.org/presentationml/2006/ole">
            <p:oleObj spid="_x0000_s1035" name="Document" r:id="rId7" imgW="7049049" imgH="161845" progId="Word.Document.12">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Date Placeholder 1"/>
          <p:cNvSpPr>
            <a:spLocks noGrp="1"/>
          </p:cNvSpPr>
          <p:nvPr>
            <p:ph type="dt" sz="quarter" idx="10"/>
          </p:nvPr>
        </p:nvSpPr>
        <p:spPr>
          <a:noFill/>
        </p:spPr>
        <p:txBody>
          <a:bodyPr/>
          <a:lstStyle/>
          <a:p>
            <a:r>
              <a:rPr lang="en-US" smtClean="0"/>
              <a:t>November 25, 2015</a:t>
            </a:r>
          </a:p>
        </p:txBody>
      </p:sp>
      <p:sp>
        <p:nvSpPr>
          <p:cNvPr id="2056" name="Footer Placeholder 2"/>
          <p:cNvSpPr>
            <a:spLocks noGrp="1"/>
          </p:cNvSpPr>
          <p:nvPr>
            <p:ph type="ftr" sz="quarter" idx="11"/>
          </p:nvPr>
        </p:nvSpPr>
        <p:spPr>
          <a:noFill/>
        </p:spPr>
        <p:txBody>
          <a:bodyPr/>
          <a:lstStyle/>
          <a:p>
            <a:r>
              <a:rPr lang="en-US" smtClean="0"/>
              <a:t>Debunking Proof-Texts in the Psalms - Part 1b</a:t>
            </a:r>
          </a:p>
        </p:txBody>
      </p:sp>
      <p:sp>
        <p:nvSpPr>
          <p:cNvPr id="2057" name="Slide Number Placeholder 3"/>
          <p:cNvSpPr>
            <a:spLocks noGrp="1"/>
          </p:cNvSpPr>
          <p:nvPr>
            <p:ph type="sldNum" sz="quarter" idx="12"/>
          </p:nvPr>
        </p:nvSpPr>
        <p:spPr>
          <a:noFill/>
        </p:spPr>
        <p:txBody>
          <a:bodyPr/>
          <a:lstStyle/>
          <a:p>
            <a:r>
              <a:rPr lang="en-US" dirty="0" smtClean="0"/>
              <a:t> </a:t>
            </a:r>
            <a:r>
              <a:rPr lang="en-US" b="0" dirty="0" smtClean="0"/>
              <a:t>Page </a:t>
            </a:r>
            <a:fld id="{4E07F4B7-64EF-4227-8636-27BC41B7A39E}" type="slidenum">
              <a:rPr lang="en-US" b="0" smtClean="0"/>
              <a:pPr/>
              <a:t>4</a:t>
            </a:fld>
            <a:r>
              <a:rPr lang="en-US" b="0" dirty="0" smtClean="0"/>
              <a:t> of 7</a:t>
            </a:r>
            <a:endParaRPr lang="en-US" dirty="0" smtClean="0"/>
          </a:p>
        </p:txBody>
      </p:sp>
      <p:sp>
        <p:nvSpPr>
          <p:cNvPr id="2058" name="Text Box 2"/>
          <p:cNvSpPr txBox="1">
            <a:spLocks noChangeArrowheads="1"/>
          </p:cNvSpPr>
          <p:nvPr/>
        </p:nvSpPr>
        <p:spPr bwMode="auto">
          <a:xfrm>
            <a:off x="257175" y="405371"/>
            <a:ext cx="8591550" cy="5663089"/>
          </a:xfrm>
          <a:prstGeom prst="rect">
            <a:avLst/>
          </a:prstGeom>
          <a:solidFill>
            <a:srgbClr val="CCFFCC"/>
          </a:solidFill>
          <a:ln w="9525">
            <a:solidFill>
              <a:schemeClr val="tx1"/>
            </a:solidFill>
            <a:miter lim="800000"/>
            <a:headEnd/>
            <a:tailEnd/>
          </a:ln>
        </p:spPr>
        <p:txBody>
          <a:bodyPr wrap="square" anchor="ctr">
            <a:spAutoFit/>
          </a:bodyPr>
          <a:lstStyle/>
          <a:p>
            <a:pPr algn="ctr"/>
            <a:r>
              <a:rPr lang="en-US" sz="1800" u="sng" dirty="0"/>
              <a:t>Psalms Chapter </a:t>
            </a:r>
            <a:r>
              <a:rPr lang="en-US" sz="1800" u="sng" dirty="0" smtClean="0"/>
              <a:t>16 </a:t>
            </a:r>
            <a:r>
              <a:rPr lang="en-US" sz="1800" u="sng" dirty="0"/>
              <a:t>(continued)</a:t>
            </a:r>
          </a:p>
          <a:p>
            <a:endParaRPr lang="en-US" sz="1400" dirty="0"/>
          </a:p>
          <a:p>
            <a:pPr>
              <a:spcBef>
                <a:spcPts val="600"/>
              </a:spcBef>
            </a:pPr>
            <a:endParaRPr lang="en-US" sz="1400" dirty="0" smtClean="0"/>
          </a:p>
          <a:p>
            <a:pPr>
              <a:spcBef>
                <a:spcPts val="600"/>
              </a:spcBef>
            </a:pPr>
            <a:r>
              <a:rPr lang="en-US" sz="1400" dirty="0" smtClean="0"/>
              <a:t>In the passage from the Hebrew Bible, </a:t>
            </a:r>
          </a:p>
          <a:p>
            <a:pPr>
              <a:spcBef>
                <a:spcPts val="0"/>
              </a:spcBef>
            </a:pPr>
            <a:r>
              <a:rPr lang="en-US" sz="1400" dirty="0" smtClean="0"/>
              <a:t>King David describes the reasons for </a:t>
            </a:r>
          </a:p>
          <a:p>
            <a:pPr>
              <a:spcBef>
                <a:spcPts val="0"/>
              </a:spcBef>
            </a:pPr>
            <a:r>
              <a:rPr lang="en-US" sz="1400" dirty="0" smtClean="0"/>
              <a:t>being happy throughout his life, and in </a:t>
            </a:r>
          </a:p>
          <a:p>
            <a:pPr>
              <a:spcBef>
                <a:spcPts val="0"/>
              </a:spcBef>
            </a:pPr>
            <a:r>
              <a:rPr lang="en-US" sz="1400" dirty="0" smtClean="0"/>
              <a:t>verse 10 he points out that he will </a:t>
            </a:r>
          </a:p>
          <a:p>
            <a:pPr>
              <a:spcBef>
                <a:spcPts val="0"/>
              </a:spcBef>
            </a:pPr>
            <a:r>
              <a:rPr lang="en-US" sz="1400" dirty="0" smtClean="0"/>
              <a:t>rejoice even in death since he knows </a:t>
            </a:r>
          </a:p>
          <a:p>
            <a:pPr>
              <a:spcBef>
                <a:spcPts val="0"/>
              </a:spcBef>
            </a:pPr>
            <a:r>
              <a:rPr lang="en-US" sz="1400" dirty="0" smtClean="0"/>
              <a:t>that, while his body will go into the </a:t>
            </a:r>
          </a:p>
          <a:p>
            <a:pPr>
              <a:spcBef>
                <a:spcPts val="0"/>
              </a:spcBef>
            </a:pPr>
            <a:r>
              <a:rPr lang="en-US" sz="1400" dirty="0" smtClean="0"/>
              <a:t>grave, his soul will go to God.</a:t>
            </a:r>
          </a:p>
          <a:p>
            <a:pPr>
              <a:spcBef>
                <a:spcPts val="600"/>
              </a:spcBef>
            </a:pPr>
            <a:r>
              <a:rPr lang="en-US" sz="1400" dirty="0" smtClean="0"/>
              <a:t>The KJV rendition of verse 10b and the </a:t>
            </a:r>
          </a:p>
          <a:p>
            <a:pPr>
              <a:spcBef>
                <a:spcPts val="0"/>
              </a:spcBef>
            </a:pPr>
            <a:r>
              <a:rPr lang="en-US" sz="1400" dirty="0" smtClean="0"/>
              <a:t>opening verse of the “fulfillment” account have two mistranslations. First is the rendition as </a:t>
            </a:r>
            <a:r>
              <a:rPr lang="en-US" sz="1400" b="1" dirty="0" smtClean="0"/>
              <a:t>thine Holy One</a:t>
            </a:r>
            <a:r>
              <a:rPr lang="en-US" sz="1400" dirty="0" smtClean="0"/>
              <a:t> of the Hebrew inflected noun</a:t>
            </a:r>
            <a:r>
              <a:rPr lang="he-IL" dirty="0" smtClean="0">
                <a:latin typeface="Times New Roman" pitchFamily="18" charset="0"/>
                <a:cs typeface="Times New Roman" pitchFamily="18" charset="0"/>
              </a:rPr>
              <a:t>חֲסִידְךָ</a:t>
            </a:r>
            <a:r>
              <a:rPr lang="he-IL" sz="1400" dirty="0" smtClean="0"/>
              <a:t> </a:t>
            </a:r>
            <a:r>
              <a:rPr lang="en-US" sz="1400" dirty="0" smtClean="0"/>
              <a:t> (</a:t>
            </a:r>
            <a:r>
              <a:rPr lang="en-US" sz="1400" i="1" u="sng" dirty="0" smtClean="0"/>
              <a:t>h</a:t>
            </a:r>
            <a:r>
              <a:rPr lang="en-US" sz="1400" i="1" dirty="0" smtClean="0"/>
              <a:t>asid</a:t>
            </a:r>
            <a:r>
              <a:rPr lang="en-US" sz="1100" b="1" i="1" dirty="0" smtClean="0"/>
              <a:t>CHA</a:t>
            </a:r>
            <a:r>
              <a:rPr lang="en-US" sz="1400" dirty="0" smtClean="0"/>
              <a:t>), which actually means </a:t>
            </a:r>
            <a:r>
              <a:rPr lang="en-US" sz="1400" b="1" dirty="0" smtClean="0"/>
              <a:t>your pious one</a:t>
            </a:r>
            <a:r>
              <a:rPr lang="en-US" sz="1400" dirty="0" smtClean="0"/>
              <a:t>.  The root noun</a:t>
            </a:r>
            <a:r>
              <a:rPr lang="he-IL" dirty="0" smtClean="0">
                <a:latin typeface="Times New Roman" pitchFamily="18" charset="0"/>
                <a:cs typeface="Times New Roman" pitchFamily="18" charset="0"/>
              </a:rPr>
              <a:t>חָסִיד</a:t>
            </a:r>
            <a:r>
              <a:rPr lang="he-IL" sz="1400" dirty="0" smtClean="0"/>
              <a:t> </a:t>
            </a:r>
            <a:r>
              <a:rPr lang="en-US" sz="1400" dirty="0" smtClean="0"/>
              <a:t> (</a:t>
            </a:r>
            <a:r>
              <a:rPr lang="en-US" sz="1400" i="1" u="sng" dirty="0" smtClean="0"/>
              <a:t>h</a:t>
            </a:r>
            <a:r>
              <a:rPr lang="en-US" sz="1400" i="1" dirty="0" smtClean="0"/>
              <a:t>a</a:t>
            </a:r>
            <a:r>
              <a:rPr lang="en-US" sz="1100" b="1" i="1" dirty="0" smtClean="0"/>
              <a:t>SID</a:t>
            </a:r>
            <a:r>
              <a:rPr lang="en-US" sz="1400" dirty="0" smtClean="0"/>
              <a:t>), </a:t>
            </a:r>
            <a:r>
              <a:rPr lang="en-US" sz="1400" b="1" dirty="0" smtClean="0"/>
              <a:t>a pious one</a:t>
            </a:r>
            <a:r>
              <a:rPr lang="en-US" sz="1400" dirty="0" smtClean="0"/>
              <a:t>, is used in this context throughout the Hebrew Bible.</a:t>
            </a:r>
          </a:p>
          <a:p>
            <a:pPr>
              <a:spcBef>
                <a:spcPts val="600"/>
              </a:spcBef>
            </a:pPr>
            <a:r>
              <a:rPr lang="en-US" sz="1400" dirty="0" smtClean="0"/>
              <a:t>Second is the rendition as </a:t>
            </a:r>
            <a:r>
              <a:rPr lang="en-US" sz="1400" b="1" dirty="0" smtClean="0"/>
              <a:t>corruption</a:t>
            </a:r>
            <a:r>
              <a:rPr lang="en-US" sz="1400" dirty="0" smtClean="0"/>
              <a:t> (meaning </a:t>
            </a:r>
            <a:r>
              <a:rPr lang="en-US" sz="1400" b="1" dirty="0" smtClean="0"/>
              <a:t>decay</a:t>
            </a:r>
            <a:r>
              <a:rPr lang="en-US" sz="1400" dirty="0" smtClean="0"/>
              <a:t>) of the Hebrew term</a:t>
            </a:r>
            <a:r>
              <a:rPr lang="he-IL" dirty="0" smtClean="0">
                <a:latin typeface="Times New Roman" pitchFamily="18" charset="0"/>
                <a:cs typeface="Times New Roman" pitchFamily="18" charset="0"/>
              </a:rPr>
              <a:t>שַׁחַת\שָׁחַת</a:t>
            </a:r>
            <a:r>
              <a:rPr lang="he-IL" sz="1400" dirty="0" smtClean="0"/>
              <a:t> </a:t>
            </a:r>
            <a:r>
              <a:rPr lang="en-US" sz="1400" dirty="0" smtClean="0"/>
              <a:t> (</a:t>
            </a:r>
            <a:r>
              <a:rPr lang="en-US" sz="1100" b="1" dirty="0" smtClean="0"/>
              <a:t>SHA</a:t>
            </a:r>
            <a:r>
              <a:rPr lang="en-US" sz="1400" u="sng" dirty="0" smtClean="0"/>
              <a:t>h</a:t>
            </a:r>
            <a:r>
              <a:rPr lang="en-US" sz="1400" dirty="0" smtClean="0"/>
              <a:t>at), which actually means </a:t>
            </a:r>
            <a:r>
              <a:rPr lang="en-US" sz="1400" b="1" dirty="0" smtClean="0"/>
              <a:t>a grave</a:t>
            </a:r>
            <a:r>
              <a:rPr lang="en-US" sz="1400" dirty="0" smtClean="0"/>
              <a:t>, or </a:t>
            </a:r>
            <a:r>
              <a:rPr lang="en-US" sz="1400" b="1" dirty="0" smtClean="0"/>
              <a:t>a pit</a:t>
            </a:r>
            <a:r>
              <a:rPr lang="en-US" sz="1400" dirty="0" smtClean="0"/>
              <a:t>, and is generally applied in this context throughout the Hebrew Bible.  Since </a:t>
            </a:r>
            <a:r>
              <a:rPr lang="he-IL" dirty="0" smtClean="0">
                <a:latin typeface="Times New Roman" pitchFamily="18" charset="0"/>
                <a:cs typeface="Times New Roman" pitchFamily="18" charset="0"/>
              </a:rPr>
              <a:t>שְׁאוֹל</a:t>
            </a:r>
            <a:r>
              <a:rPr lang="he-IL" sz="1400" dirty="0" smtClean="0"/>
              <a:t> </a:t>
            </a:r>
            <a:r>
              <a:rPr lang="en-US" sz="1400" dirty="0" smtClean="0"/>
              <a:t> and </a:t>
            </a:r>
            <a:r>
              <a:rPr lang="he-IL" dirty="0" smtClean="0">
                <a:latin typeface="Times New Roman" pitchFamily="18" charset="0"/>
                <a:cs typeface="Times New Roman" pitchFamily="18" charset="0"/>
              </a:rPr>
              <a:t>שַׁחַת\שָׁחַת</a:t>
            </a:r>
            <a:r>
              <a:rPr lang="he-IL" sz="1400" dirty="0" smtClean="0"/>
              <a:t> </a:t>
            </a:r>
            <a:r>
              <a:rPr lang="en-US" sz="1400" dirty="0" smtClean="0"/>
              <a:t> are interchangeable in Biblical Hebrew, and since the former was used in verse 10a, it is natural that, for poetic and stylistic reasons, the author used the latter in verse10b, in the context of “a grave”, which is also the meaning of “the pit”.</a:t>
            </a:r>
          </a:p>
          <a:p>
            <a:pPr>
              <a:spcBef>
                <a:spcPts val="600"/>
              </a:spcBef>
            </a:pPr>
            <a:r>
              <a:rPr lang="en-US" sz="1400" dirty="0" smtClean="0"/>
              <a:t>The author of the “fulfillment” account in the New Testament, with the help of these two key mistranslations, replaces King David with Jesus.  Yet, the passage cited as the “messianic prophecy” contains neither an explicit reference nor does it allude to a body being preserved after death.</a:t>
            </a:r>
          </a:p>
          <a:p>
            <a:pPr>
              <a:spcBef>
                <a:spcPts val="600"/>
              </a:spcBef>
            </a:pPr>
            <a:endParaRPr lang="en-US" sz="1400" dirty="0"/>
          </a:p>
        </p:txBody>
      </p:sp>
      <p:graphicFrame>
        <p:nvGraphicFramePr>
          <p:cNvPr id="2054" name="Object 11"/>
          <p:cNvGraphicFramePr>
            <a:graphicFrameLocks noChangeAspect="1"/>
          </p:cNvGraphicFramePr>
          <p:nvPr/>
        </p:nvGraphicFramePr>
        <p:xfrm>
          <a:off x="381000" y="838200"/>
          <a:ext cx="2971800" cy="419100"/>
        </p:xfrm>
        <a:graphic>
          <a:graphicData uri="http://schemas.openxmlformats.org/presentationml/2006/ole">
            <p:oleObj spid="_x0000_s2054" name="Document" r:id="rId4" imgW="2857041" imgH="409479" progId="Word.Document.12">
              <p:embed/>
            </p:oleObj>
          </a:graphicData>
        </a:graphic>
      </p:graphicFrame>
      <p:graphicFrame>
        <p:nvGraphicFramePr>
          <p:cNvPr id="2059" name="Object 11"/>
          <p:cNvGraphicFramePr>
            <a:graphicFrameLocks noChangeAspect="1"/>
          </p:cNvGraphicFramePr>
          <p:nvPr/>
        </p:nvGraphicFramePr>
        <p:xfrm>
          <a:off x="3486150" y="857250"/>
          <a:ext cx="5305425" cy="2362200"/>
        </p:xfrm>
        <a:graphic>
          <a:graphicData uri="http://schemas.openxmlformats.org/presentationml/2006/ole">
            <p:oleObj spid="_x0000_s2059" name="Document" r:id="rId5" imgW="5328696" imgH="2532208" progId="Word.Document.12">
              <p:embed/>
            </p:oleObj>
          </a:graphicData>
        </a:graphic>
      </p:graphicFrame>
      <p:graphicFrame>
        <p:nvGraphicFramePr>
          <p:cNvPr id="2060" name="Object 4"/>
          <p:cNvGraphicFramePr>
            <a:graphicFrameLocks noChangeAspect="1"/>
          </p:cNvGraphicFramePr>
          <p:nvPr/>
        </p:nvGraphicFramePr>
        <p:xfrm>
          <a:off x="1619250" y="5772150"/>
          <a:ext cx="6038850" cy="219075"/>
        </p:xfrm>
        <a:graphic>
          <a:graphicData uri="http://schemas.openxmlformats.org/presentationml/2006/ole">
            <p:oleObj spid="_x0000_s2060" name="Document" r:id="rId6" imgW="6047553" imgH="219518" progId="Word.Document.12">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Date Placeholder 1"/>
          <p:cNvSpPr>
            <a:spLocks noGrp="1"/>
          </p:cNvSpPr>
          <p:nvPr>
            <p:ph type="dt" sz="quarter" idx="10"/>
          </p:nvPr>
        </p:nvSpPr>
        <p:spPr>
          <a:noFill/>
        </p:spPr>
        <p:txBody>
          <a:bodyPr/>
          <a:lstStyle/>
          <a:p>
            <a:r>
              <a:rPr lang="en-US" smtClean="0"/>
              <a:t>November 25, 2015</a:t>
            </a:r>
          </a:p>
        </p:txBody>
      </p:sp>
      <p:sp>
        <p:nvSpPr>
          <p:cNvPr id="2056" name="Footer Placeholder 2"/>
          <p:cNvSpPr>
            <a:spLocks noGrp="1"/>
          </p:cNvSpPr>
          <p:nvPr>
            <p:ph type="ftr" sz="quarter" idx="11"/>
          </p:nvPr>
        </p:nvSpPr>
        <p:spPr>
          <a:noFill/>
        </p:spPr>
        <p:txBody>
          <a:bodyPr/>
          <a:lstStyle/>
          <a:p>
            <a:r>
              <a:rPr lang="en-US" smtClean="0"/>
              <a:t>Debunking Proof-Texts in the Psalms - Part 1b</a:t>
            </a:r>
          </a:p>
        </p:txBody>
      </p:sp>
      <p:sp>
        <p:nvSpPr>
          <p:cNvPr id="2057" name="Slide Number Placeholder 3"/>
          <p:cNvSpPr>
            <a:spLocks noGrp="1"/>
          </p:cNvSpPr>
          <p:nvPr>
            <p:ph type="sldNum" sz="quarter" idx="12"/>
          </p:nvPr>
        </p:nvSpPr>
        <p:spPr>
          <a:noFill/>
        </p:spPr>
        <p:txBody>
          <a:bodyPr/>
          <a:lstStyle/>
          <a:p>
            <a:r>
              <a:rPr lang="en-US" dirty="0" smtClean="0"/>
              <a:t> </a:t>
            </a:r>
            <a:r>
              <a:rPr lang="en-US" b="0" dirty="0" smtClean="0"/>
              <a:t>Page </a:t>
            </a:r>
            <a:fld id="{4E07F4B7-64EF-4227-8636-27BC41B7A39E}" type="slidenum">
              <a:rPr lang="en-US" b="0" smtClean="0"/>
              <a:pPr/>
              <a:t>5</a:t>
            </a:fld>
            <a:r>
              <a:rPr lang="en-US" b="0" dirty="0" smtClean="0"/>
              <a:t> of 7</a:t>
            </a:r>
            <a:endParaRPr lang="en-US" dirty="0" smtClean="0"/>
          </a:p>
        </p:txBody>
      </p:sp>
      <p:sp>
        <p:nvSpPr>
          <p:cNvPr id="2058" name="Text Box 2"/>
          <p:cNvSpPr txBox="1">
            <a:spLocks noChangeArrowheads="1"/>
          </p:cNvSpPr>
          <p:nvPr/>
        </p:nvSpPr>
        <p:spPr bwMode="auto">
          <a:xfrm>
            <a:off x="152399" y="215584"/>
            <a:ext cx="8801101" cy="5956616"/>
          </a:xfrm>
          <a:prstGeom prst="rect">
            <a:avLst/>
          </a:prstGeom>
          <a:solidFill>
            <a:srgbClr val="CCFFCC"/>
          </a:solidFill>
          <a:ln w="9525">
            <a:solidFill>
              <a:schemeClr val="tx1"/>
            </a:solidFill>
            <a:miter lim="800000"/>
            <a:headEnd/>
            <a:tailEnd/>
          </a:ln>
        </p:spPr>
        <p:txBody>
          <a:bodyPr wrap="square" anchor="ctr">
            <a:spAutoFit/>
          </a:bodyPr>
          <a:lstStyle/>
          <a:p>
            <a:pPr algn="ctr"/>
            <a:r>
              <a:rPr lang="en-US" sz="1800" u="sng" dirty="0"/>
              <a:t>Psalms Chapter </a:t>
            </a:r>
            <a:r>
              <a:rPr lang="en-US" sz="1800" u="sng" dirty="0" smtClean="0"/>
              <a:t>16 </a:t>
            </a:r>
            <a:r>
              <a:rPr lang="en-US" sz="1800" u="sng" dirty="0"/>
              <a:t>(continued)</a:t>
            </a:r>
          </a:p>
          <a:p>
            <a:endParaRPr lang="en-US" sz="1400" dirty="0"/>
          </a:p>
          <a:p>
            <a:endParaRPr lang="en-US" sz="1400" dirty="0"/>
          </a:p>
          <a:p>
            <a:pPr>
              <a:spcBef>
                <a:spcPts val="600"/>
              </a:spcBef>
            </a:pPr>
            <a:r>
              <a:rPr lang="en-US" sz="1400" dirty="0" smtClean="0"/>
              <a:t>As he ends his prayer, King David asks </a:t>
            </a:r>
          </a:p>
          <a:p>
            <a:pPr>
              <a:spcBef>
                <a:spcPts val="0"/>
              </a:spcBef>
            </a:pPr>
            <a:r>
              <a:rPr lang="en-US" sz="1400" dirty="0" smtClean="0"/>
              <a:t>God to teach him "the way of life" that </a:t>
            </a:r>
          </a:p>
          <a:p>
            <a:pPr>
              <a:spcBef>
                <a:spcPts val="0"/>
              </a:spcBef>
            </a:pPr>
            <a:r>
              <a:rPr lang="en-US" sz="1400" dirty="0" smtClean="0"/>
              <a:t>will enable him to enjoy his place in the </a:t>
            </a:r>
          </a:p>
          <a:p>
            <a:pPr>
              <a:spcBef>
                <a:spcPts val="0"/>
              </a:spcBef>
            </a:pPr>
            <a:r>
              <a:rPr lang="en-US" sz="1400" dirty="0" smtClean="0"/>
              <a:t>world to come as he sits to the right of </a:t>
            </a:r>
          </a:p>
          <a:p>
            <a:pPr>
              <a:spcBef>
                <a:spcPts val="0"/>
              </a:spcBef>
            </a:pPr>
            <a:r>
              <a:rPr lang="en-US" sz="1400" dirty="0" smtClean="0"/>
              <a:t>the Creator (see our lesson on </a:t>
            </a:r>
          </a:p>
          <a:p>
            <a:pPr>
              <a:spcBef>
                <a:spcPts val="0"/>
              </a:spcBef>
            </a:pPr>
            <a:r>
              <a:rPr lang="en-US" sz="1400" dirty="0" smtClean="0"/>
              <a:t>Psalms 110:1 and the article on it).</a:t>
            </a:r>
          </a:p>
          <a:p>
            <a:pPr>
              <a:spcBef>
                <a:spcPts val="600"/>
              </a:spcBef>
            </a:pPr>
            <a:r>
              <a:rPr lang="en-US" sz="1400" dirty="0" smtClean="0"/>
              <a:t>Is </a:t>
            </a:r>
            <a:r>
              <a:rPr lang="en-US" sz="1400" dirty="0" smtClean="0"/>
              <a:t>this messianic text?  No, since the </a:t>
            </a:r>
          </a:p>
          <a:p>
            <a:pPr>
              <a:spcBef>
                <a:spcPts val="0"/>
              </a:spcBef>
            </a:pPr>
            <a:r>
              <a:rPr lang="en-US" sz="1400" dirty="0"/>
              <a:t>p</a:t>
            </a:r>
            <a:r>
              <a:rPr lang="en-US" sz="1400" dirty="0" smtClean="0"/>
              <a:t>romised Jewish Messiah will be an</a:t>
            </a:r>
          </a:p>
          <a:p>
            <a:pPr>
              <a:spcBef>
                <a:spcPts val="0"/>
              </a:spcBef>
            </a:pPr>
            <a:r>
              <a:rPr lang="en-US" sz="1400" dirty="0" smtClean="0"/>
              <a:t>earthly king who will reign over </a:t>
            </a:r>
            <a:r>
              <a:rPr lang="en-US" sz="1400" dirty="0" smtClean="0"/>
              <a:t>an</a:t>
            </a:r>
            <a:endParaRPr lang="en-US" sz="1400" dirty="0" smtClean="0"/>
          </a:p>
          <a:p>
            <a:pPr>
              <a:spcBef>
                <a:spcPts val="0"/>
              </a:spcBef>
            </a:pPr>
            <a:r>
              <a:rPr lang="en-US" sz="1400" dirty="0" smtClean="0"/>
              <a:t>Earthly kingdom</a:t>
            </a:r>
            <a:r>
              <a:rPr lang="en-US" sz="1400" dirty="0" smtClean="0"/>
              <a:t>.  Could it be </a:t>
            </a:r>
            <a:r>
              <a:rPr lang="en-US" sz="1400" dirty="0" smtClean="0"/>
              <a:t>  </a:t>
            </a:r>
            <a:endParaRPr lang="en-US" sz="1400" dirty="0" smtClean="0"/>
          </a:p>
          <a:p>
            <a:pPr>
              <a:spcBef>
                <a:spcPts val="0"/>
              </a:spcBef>
            </a:pPr>
            <a:r>
              <a:rPr lang="en-US" sz="1400" dirty="0" smtClean="0"/>
              <a:t>p</a:t>
            </a:r>
            <a:r>
              <a:rPr lang="en-US" sz="1400" dirty="0" smtClean="0"/>
              <a:t>re-messianic?  Perhaps</a:t>
            </a:r>
            <a:r>
              <a:rPr lang="en-US" sz="1400" dirty="0" smtClean="0"/>
              <a:t>, </a:t>
            </a:r>
            <a:r>
              <a:rPr lang="en-US" sz="1400" dirty="0" smtClean="0"/>
              <a:t>since</a:t>
            </a:r>
            <a:r>
              <a:rPr lang="en-US" sz="1400" dirty="0" smtClean="0"/>
              <a:t> </a:t>
            </a:r>
            <a:r>
              <a:rPr lang="en-US" sz="1400" dirty="0" smtClean="0"/>
              <a:t>some</a:t>
            </a:r>
            <a:endParaRPr lang="en-US" sz="1400" dirty="0" smtClean="0"/>
          </a:p>
          <a:p>
            <a:pPr>
              <a:spcBef>
                <a:spcPts val="0"/>
              </a:spcBef>
            </a:pPr>
            <a:r>
              <a:rPr lang="en-US" sz="1400" dirty="0" smtClean="0"/>
              <a:t>of the </a:t>
            </a:r>
            <a:r>
              <a:rPr lang="en-US" sz="1400" dirty="0" smtClean="0"/>
              <a:t>Jewish </a:t>
            </a:r>
            <a:r>
              <a:rPr lang="en-US" sz="1400" dirty="0" smtClean="0"/>
              <a:t>Sages</a:t>
            </a:r>
            <a:r>
              <a:rPr lang="en-US" sz="1400" dirty="0" smtClean="0"/>
              <a:t> </a:t>
            </a:r>
            <a:r>
              <a:rPr lang="en-US" sz="1400" dirty="0" smtClean="0"/>
              <a:t>opine that the</a:t>
            </a:r>
            <a:endParaRPr lang="en-US" sz="1400" dirty="0" smtClean="0"/>
          </a:p>
          <a:p>
            <a:pPr>
              <a:spcBef>
                <a:spcPts val="0"/>
              </a:spcBef>
            </a:pPr>
            <a:r>
              <a:rPr lang="en-US" sz="1400" dirty="0" smtClean="0"/>
              <a:t>Messiah will be King David </a:t>
            </a:r>
            <a:r>
              <a:rPr lang="en-US" sz="1400" dirty="0" smtClean="0"/>
              <a:t>himself, </a:t>
            </a:r>
          </a:p>
          <a:p>
            <a:pPr>
              <a:spcBef>
                <a:spcPts val="0"/>
              </a:spcBef>
            </a:pPr>
            <a:r>
              <a:rPr lang="en-US" sz="1400" dirty="0" smtClean="0"/>
              <a:t>w</a:t>
            </a:r>
            <a:r>
              <a:rPr lang="en-US" sz="1400" dirty="0" smtClean="0"/>
              <a:t>ill be sitting to the right </a:t>
            </a:r>
            <a:r>
              <a:rPr lang="en-US" sz="1400" dirty="0" smtClean="0"/>
              <a:t>of God </a:t>
            </a:r>
            <a:r>
              <a:rPr lang="en-US" sz="1400" dirty="0" smtClean="0"/>
              <a:t>while </a:t>
            </a:r>
          </a:p>
          <a:p>
            <a:pPr>
              <a:spcBef>
                <a:spcPts val="0"/>
              </a:spcBef>
            </a:pPr>
            <a:r>
              <a:rPr lang="en-US" sz="1400" dirty="0" smtClean="0"/>
              <a:t>waiting for the resurrection </a:t>
            </a:r>
            <a:r>
              <a:rPr lang="en-US" sz="1400" dirty="0" smtClean="0"/>
              <a:t>of the dead</a:t>
            </a:r>
            <a:r>
              <a:rPr lang="en-US" sz="1400" dirty="0" smtClean="0"/>
              <a:t>.</a:t>
            </a:r>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p:txBody>
      </p:sp>
      <p:graphicFrame>
        <p:nvGraphicFramePr>
          <p:cNvPr id="2054" name="Object 11"/>
          <p:cNvGraphicFramePr>
            <a:graphicFrameLocks noChangeAspect="1"/>
          </p:cNvGraphicFramePr>
          <p:nvPr/>
        </p:nvGraphicFramePr>
        <p:xfrm>
          <a:off x="266700" y="657225"/>
          <a:ext cx="3181350" cy="419100"/>
        </p:xfrm>
        <a:graphic>
          <a:graphicData uri="http://schemas.openxmlformats.org/presentationml/2006/ole">
            <p:oleObj spid="_x0000_s41986" name="Document" r:id="rId4" imgW="3071544" imgH="410200" progId="Word.Document.12">
              <p:embed/>
            </p:oleObj>
          </a:graphicData>
        </a:graphic>
      </p:graphicFrame>
      <p:graphicFrame>
        <p:nvGraphicFramePr>
          <p:cNvPr id="2060" name="Object 4"/>
          <p:cNvGraphicFramePr>
            <a:graphicFrameLocks noChangeAspect="1"/>
          </p:cNvGraphicFramePr>
          <p:nvPr/>
        </p:nvGraphicFramePr>
        <p:xfrm>
          <a:off x="1590675" y="5819775"/>
          <a:ext cx="6038850" cy="219075"/>
        </p:xfrm>
        <a:graphic>
          <a:graphicData uri="http://schemas.openxmlformats.org/presentationml/2006/ole">
            <p:oleObj spid="_x0000_s41988" name="Document" r:id="rId5" imgW="6047553" imgH="219518" progId="Word.Document.12">
              <p:embed/>
            </p:oleObj>
          </a:graphicData>
        </a:graphic>
      </p:graphicFrame>
      <p:graphicFrame>
        <p:nvGraphicFramePr>
          <p:cNvPr id="41990" name="Object 6"/>
          <p:cNvGraphicFramePr>
            <a:graphicFrameLocks noChangeAspect="1"/>
          </p:cNvGraphicFramePr>
          <p:nvPr/>
        </p:nvGraphicFramePr>
        <p:xfrm>
          <a:off x="3486150" y="666750"/>
          <a:ext cx="5429250" cy="5162550"/>
        </p:xfrm>
        <a:graphic>
          <a:graphicData uri="http://schemas.openxmlformats.org/presentationml/2006/ole">
            <p:oleObj spid="_x0000_s41990" name="Document" r:id="rId6" imgW="5439373" imgH="5310609" progId="Word.Document.12">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Date Placeholder 1"/>
          <p:cNvSpPr>
            <a:spLocks noGrp="1"/>
          </p:cNvSpPr>
          <p:nvPr>
            <p:ph type="dt" sz="quarter" idx="10"/>
          </p:nvPr>
        </p:nvSpPr>
        <p:spPr>
          <a:noFill/>
        </p:spPr>
        <p:txBody>
          <a:bodyPr/>
          <a:lstStyle/>
          <a:p>
            <a:r>
              <a:rPr lang="en-US" smtClean="0"/>
              <a:t>November 25, 2015</a:t>
            </a:r>
          </a:p>
        </p:txBody>
      </p:sp>
      <p:sp>
        <p:nvSpPr>
          <p:cNvPr id="1030" name="Footer Placeholder 2"/>
          <p:cNvSpPr>
            <a:spLocks noGrp="1"/>
          </p:cNvSpPr>
          <p:nvPr>
            <p:ph type="ftr" sz="quarter" idx="11"/>
          </p:nvPr>
        </p:nvSpPr>
        <p:spPr>
          <a:noFill/>
        </p:spPr>
        <p:txBody>
          <a:bodyPr/>
          <a:lstStyle/>
          <a:p>
            <a:r>
              <a:rPr lang="en-US" smtClean="0"/>
              <a:t>Debunking Proof-Texts in the Psalms - Part 1b</a:t>
            </a:r>
          </a:p>
        </p:txBody>
      </p:sp>
      <p:sp>
        <p:nvSpPr>
          <p:cNvPr id="1031" name="Slide Number Placeholder 3"/>
          <p:cNvSpPr>
            <a:spLocks noGrp="1"/>
          </p:cNvSpPr>
          <p:nvPr>
            <p:ph type="sldNum" sz="quarter" idx="12"/>
          </p:nvPr>
        </p:nvSpPr>
        <p:spPr>
          <a:noFill/>
        </p:spPr>
        <p:txBody>
          <a:bodyPr/>
          <a:lstStyle/>
          <a:p>
            <a:r>
              <a:rPr lang="en-US" dirty="0" smtClean="0"/>
              <a:t> </a:t>
            </a:r>
            <a:r>
              <a:rPr lang="en-US" b="0" dirty="0" smtClean="0"/>
              <a:t>Page </a:t>
            </a:r>
            <a:fld id="{12C18E86-94C2-42AB-AD5C-3DB34FC77A22}" type="slidenum">
              <a:rPr lang="en-US" b="0" smtClean="0"/>
              <a:pPr/>
              <a:t>6</a:t>
            </a:fld>
            <a:r>
              <a:rPr lang="en-US" b="0" dirty="0" smtClean="0"/>
              <a:t> of 7</a:t>
            </a:r>
            <a:endParaRPr lang="en-US" dirty="0" smtClean="0"/>
          </a:p>
        </p:txBody>
      </p:sp>
      <p:sp>
        <p:nvSpPr>
          <p:cNvPr id="1032" name="Text Box 2"/>
          <p:cNvSpPr txBox="1">
            <a:spLocks noChangeArrowheads="1"/>
          </p:cNvSpPr>
          <p:nvPr/>
        </p:nvSpPr>
        <p:spPr bwMode="auto">
          <a:xfrm>
            <a:off x="219075" y="561975"/>
            <a:ext cx="8705850" cy="5563993"/>
          </a:xfrm>
          <a:prstGeom prst="rect">
            <a:avLst/>
          </a:prstGeom>
          <a:solidFill>
            <a:srgbClr val="CCFFCC"/>
          </a:solidFill>
          <a:ln w="9525">
            <a:solidFill>
              <a:schemeClr val="tx1"/>
            </a:solidFill>
            <a:miter lim="800000"/>
            <a:headEnd/>
            <a:tailEnd/>
          </a:ln>
        </p:spPr>
        <p:txBody>
          <a:bodyPr wrap="square" anchor="ctr">
            <a:spAutoFit/>
          </a:bodyPr>
          <a:lstStyle/>
          <a:p>
            <a:pPr algn="ctr"/>
            <a:r>
              <a:rPr lang="en-US" sz="1800" u="sng" dirty="0"/>
              <a:t>Psalms Chapter </a:t>
            </a:r>
            <a:r>
              <a:rPr lang="en-US" sz="1800" u="sng" dirty="0" smtClean="0"/>
              <a:t>18</a:t>
            </a:r>
            <a:endParaRPr lang="en-US" sz="1800" u="sng" dirty="0"/>
          </a:p>
          <a:p>
            <a:endParaRPr lang="en-US" sz="800" dirty="0"/>
          </a:p>
          <a:p>
            <a:r>
              <a:rPr lang="en-US" sz="1400" dirty="0"/>
              <a:t>Christian sources attribute to the </a:t>
            </a:r>
            <a:r>
              <a:rPr lang="en-US" sz="1400" dirty="0" smtClean="0"/>
              <a:t>18</a:t>
            </a:r>
            <a:r>
              <a:rPr lang="en-US" sz="1400" baseline="30000" dirty="0" smtClean="0"/>
              <a:t>th</a:t>
            </a:r>
            <a:r>
              <a:rPr lang="en-US" sz="1400" dirty="0" smtClean="0"/>
              <a:t> </a:t>
            </a:r>
            <a:r>
              <a:rPr lang="en-US" sz="1400" dirty="0"/>
              <a:t>Chapter in the Book of Psalms </a:t>
            </a:r>
            <a:r>
              <a:rPr lang="en-US" sz="1400" dirty="0" smtClean="0"/>
              <a:t>one </a:t>
            </a:r>
            <a:r>
              <a:rPr lang="en-US" sz="1400" dirty="0"/>
              <a:t>"messianic </a:t>
            </a:r>
            <a:r>
              <a:rPr lang="en-US" sz="1400" dirty="0" smtClean="0"/>
              <a:t>prophecy" </a:t>
            </a:r>
            <a:r>
              <a:rPr lang="en-US" sz="1400" dirty="0"/>
              <a:t>that </a:t>
            </a:r>
            <a:r>
              <a:rPr lang="en-US" sz="1400" dirty="0" smtClean="0"/>
              <a:t>is </a:t>
            </a:r>
            <a:r>
              <a:rPr lang="en-US" sz="1400" dirty="0"/>
              <a:t>"fulfilled" according to accounts in the </a:t>
            </a:r>
            <a:endParaRPr lang="en-US" sz="1400" dirty="0" smtClean="0"/>
          </a:p>
          <a:p>
            <a:r>
              <a:rPr lang="en-US" sz="1400" dirty="0" smtClean="0"/>
              <a:t>New </a:t>
            </a:r>
            <a:r>
              <a:rPr lang="en-US" sz="1400" dirty="0"/>
              <a:t>Testament:</a:t>
            </a:r>
          </a:p>
          <a:p>
            <a:pPr>
              <a:spcBef>
                <a:spcPts val="1200"/>
              </a:spcBef>
            </a:pPr>
            <a:endParaRPr lang="en-US" sz="1400" dirty="0"/>
          </a:p>
          <a:p>
            <a:pPr>
              <a:spcBef>
                <a:spcPts val="1200"/>
              </a:spcBef>
            </a:pPr>
            <a:r>
              <a:rPr lang="en-US" sz="1400" dirty="0" smtClean="0"/>
              <a:t>In this biographical account, King  David </a:t>
            </a:r>
          </a:p>
          <a:p>
            <a:pPr>
              <a:spcBef>
                <a:spcPts val="0"/>
              </a:spcBef>
            </a:pPr>
            <a:r>
              <a:rPr lang="en-US" sz="1400" dirty="0" smtClean="0"/>
              <a:t>describes the dangers that had befallen </a:t>
            </a:r>
          </a:p>
          <a:p>
            <a:pPr>
              <a:spcBef>
                <a:spcPts val="0"/>
              </a:spcBef>
            </a:pPr>
            <a:r>
              <a:rPr lang="en-US" sz="1400" dirty="0" smtClean="0"/>
              <a:t>him throughout his life, and how God </a:t>
            </a:r>
          </a:p>
          <a:p>
            <a:pPr>
              <a:spcBef>
                <a:spcPts val="0"/>
              </a:spcBef>
            </a:pPr>
            <a:r>
              <a:rPr lang="en-US" sz="1400" dirty="0" smtClean="0"/>
              <a:t>had always rescued him from all those </a:t>
            </a:r>
          </a:p>
          <a:p>
            <a:pPr>
              <a:spcBef>
                <a:spcPts val="0"/>
              </a:spcBef>
            </a:pPr>
            <a:r>
              <a:rPr lang="en-US" sz="1400" dirty="0" smtClean="0"/>
              <a:t>perilous situations.  In verse 50[49], the </a:t>
            </a:r>
          </a:p>
          <a:p>
            <a:pPr>
              <a:spcBef>
                <a:spcPts val="0"/>
              </a:spcBef>
            </a:pPr>
            <a:r>
              <a:rPr lang="en-US" sz="1400" dirty="0" smtClean="0"/>
              <a:t>only verse out of this psalm's 51 verses </a:t>
            </a:r>
          </a:p>
          <a:p>
            <a:pPr>
              <a:spcBef>
                <a:spcPts val="0"/>
              </a:spcBef>
            </a:pPr>
            <a:r>
              <a:rPr lang="en-US" sz="1400" dirty="0" smtClean="0"/>
              <a:t>chosen by Christians as a "messianic </a:t>
            </a:r>
          </a:p>
          <a:p>
            <a:pPr>
              <a:spcBef>
                <a:spcPts val="0"/>
              </a:spcBef>
            </a:pPr>
            <a:r>
              <a:rPr lang="en-US" sz="1400" dirty="0" smtClean="0"/>
              <a:t>prophecy", King David declares that, in </a:t>
            </a:r>
          </a:p>
          <a:p>
            <a:pPr>
              <a:spcBef>
                <a:spcPts val="0"/>
              </a:spcBef>
            </a:pPr>
            <a:r>
              <a:rPr lang="en-US" sz="1400" dirty="0" smtClean="0"/>
              <a:t>return for his deliverance, he will acknowledge his indebtedness to God before Israel and all the people of the nations that acknowledged him and which he conquered (see, e.g., 2Samuel 8).</a:t>
            </a:r>
          </a:p>
          <a:p>
            <a:pPr>
              <a:spcBef>
                <a:spcPts val="600"/>
              </a:spcBef>
            </a:pPr>
            <a:r>
              <a:rPr lang="en-US" sz="1400" dirty="0" smtClean="0"/>
              <a:t>In the "fulfillment" </a:t>
            </a:r>
            <a:r>
              <a:rPr lang="en-US" sz="1400" dirty="0" smtClean="0"/>
              <a:t>text </a:t>
            </a:r>
            <a:r>
              <a:rPr lang="en-US" sz="1400" dirty="0" smtClean="0"/>
              <a:t>Paul claims a new divine "revelation", one that no man had before, that the knowledge of Jesus would unite all people.  </a:t>
            </a:r>
            <a:r>
              <a:rPr lang="en-US" sz="1400" smtClean="0"/>
              <a:t>Paul’s </a:t>
            </a:r>
            <a:r>
              <a:rPr lang="en-US" sz="1400" dirty="0" smtClean="0"/>
              <a:t>claim of this new "revelation" contradicts the prophet Amos, who wrote that Israel received all that was to be revealed through the prophets:</a:t>
            </a:r>
          </a:p>
          <a:p>
            <a:pPr>
              <a:spcBef>
                <a:spcPts val="0"/>
              </a:spcBef>
            </a:pPr>
            <a:endParaRPr lang="en-US" sz="1400" dirty="0"/>
          </a:p>
          <a:p>
            <a:pPr>
              <a:spcBef>
                <a:spcPts val="0"/>
              </a:spcBef>
            </a:pPr>
            <a:r>
              <a:rPr lang="en-US" sz="1400" dirty="0" smtClean="0"/>
              <a:t>Whose account would be more credible, the one by the prophet Amos, one of the 55 true prophets of Israel named in the Hebrew Bible, or the one by Paul, the inventor of Christianity?</a:t>
            </a:r>
          </a:p>
          <a:p>
            <a:pPr>
              <a:spcBef>
                <a:spcPts val="0"/>
              </a:spcBef>
            </a:pPr>
            <a:endParaRPr lang="en-US" sz="1400" dirty="0"/>
          </a:p>
        </p:txBody>
      </p:sp>
      <p:graphicFrame>
        <p:nvGraphicFramePr>
          <p:cNvPr id="1026" name="Object 2"/>
          <p:cNvGraphicFramePr>
            <a:graphicFrameLocks noChangeAspect="1"/>
          </p:cNvGraphicFramePr>
          <p:nvPr/>
        </p:nvGraphicFramePr>
        <p:xfrm>
          <a:off x="333375" y="1809750"/>
          <a:ext cx="2771775" cy="400050"/>
        </p:xfrm>
        <a:graphic>
          <a:graphicData uri="http://schemas.openxmlformats.org/presentationml/2006/ole">
            <p:oleObj spid="_x0000_s43010" name="Document" r:id="rId4" imgW="2785299" imgH="409479" progId="Word.Document.12">
              <p:embed/>
            </p:oleObj>
          </a:graphicData>
        </a:graphic>
      </p:graphicFrame>
      <p:graphicFrame>
        <p:nvGraphicFramePr>
          <p:cNvPr id="1028" name="Object 4"/>
          <p:cNvGraphicFramePr>
            <a:graphicFrameLocks noChangeAspect="1"/>
          </p:cNvGraphicFramePr>
          <p:nvPr/>
        </p:nvGraphicFramePr>
        <p:xfrm>
          <a:off x="1552575" y="5838825"/>
          <a:ext cx="6362700" cy="228600"/>
        </p:xfrm>
        <a:graphic>
          <a:graphicData uri="http://schemas.openxmlformats.org/presentationml/2006/ole">
            <p:oleObj spid="_x0000_s43011" name="Document" r:id="rId5" imgW="6371651" imgH="228890" progId="Word.Document.12">
              <p:embed/>
            </p:oleObj>
          </a:graphicData>
        </a:graphic>
      </p:graphicFrame>
      <p:graphicFrame>
        <p:nvGraphicFramePr>
          <p:cNvPr id="43015" name="Object 7"/>
          <p:cNvGraphicFramePr>
            <a:graphicFrameLocks noChangeAspect="1"/>
          </p:cNvGraphicFramePr>
          <p:nvPr/>
        </p:nvGraphicFramePr>
        <p:xfrm>
          <a:off x="3562350" y="1362075"/>
          <a:ext cx="5324475" cy="2743200"/>
        </p:xfrm>
        <a:graphic>
          <a:graphicData uri="http://schemas.openxmlformats.org/presentationml/2006/ole">
            <p:oleObj spid="_x0000_s43015" name="Document" r:id="rId6" imgW="5334464" imgH="2886177" progId="Word.Document.12">
              <p:embed/>
            </p:oleObj>
          </a:graphicData>
        </a:graphic>
      </p:graphicFrame>
      <p:graphicFrame>
        <p:nvGraphicFramePr>
          <p:cNvPr id="43016" name="Object 8"/>
          <p:cNvGraphicFramePr>
            <a:graphicFrameLocks noChangeAspect="1"/>
          </p:cNvGraphicFramePr>
          <p:nvPr/>
        </p:nvGraphicFramePr>
        <p:xfrm>
          <a:off x="438150" y="5143500"/>
          <a:ext cx="7343775" cy="152400"/>
        </p:xfrm>
        <a:graphic>
          <a:graphicData uri="http://schemas.openxmlformats.org/presentationml/2006/ole">
            <p:oleObj spid="_x0000_s43016" name="Document" r:id="rId7" imgW="7363774" imgH="160764" progId="Word.Document.12">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Date Placeholder 1"/>
          <p:cNvSpPr>
            <a:spLocks noGrp="1"/>
          </p:cNvSpPr>
          <p:nvPr>
            <p:ph type="dt" sz="quarter" idx="10"/>
          </p:nvPr>
        </p:nvSpPr>
        <p:spPr>
          <a:noFill/>
        </p:spPr>
        <p:txBody>
          <a:bodyPr/>
          <a:lstStyle/>
          <a:p>
            <a:r>
              <a:rPr lang="en-US" smtClean="0"/>
              <a:t>November 25, 2015</a:t>
            </a:r>
          </a:p>
        </p:txBody>
      </p:sp>
      <p:sp>
        <p:nvSpPr>
          <p:cNvPr id="3076" name="Footer Placeholder 2"/>
          <p:cNvSpPr>
            <a:spLocks noGrp="1"/>
          </p:cNvSpPr>
          <p:nvPr>
            <p:ph type="ftr" sz="quarter" idx="11"/>
          </p:nvPr>
        </p:nvSpPr>
        <p:spPr>
          <a:noFill/>
        </p:spPr>
        <p:txBody>
          <a:bodyPr/>
          <a:lstStyle/>
          <a:p>
            <a:r>
              <a:rPr lang="en-US" smtClean="0"/>
              <a:t>Debunking Proof-Texts in the Psalms - Part 1b</a:t>
            </a:r>
          </a:p>
        </p:txBody>
      </p:sp>
      <p:sp>
        <p:nvSpPr>
          <p:cNvPr id="3077" name="Slide Number Placeholder 3"/>
          <p:cNvSpPr>
            <a:spLocks noGrp="1"/>
          </p:cNvSpPr>
          <p:nvPr>
            <p:ph type="sldNum" sz="quarter" idx="12"/>
          </p:nvPr>
        </p:nvSpPr>
        <p:spPr>
          <a:noFill/>
        </p:spPr>
        <p:txBody>
          <a:bodyPr/>
          <a:lstStyle/>
          <a:p>
            <a:r>
              <a:rPr lang="en-US" dirty="0" smtClean="0"/>
              <a:t> </a:t>
            </a:r>
            <a:r>
              <a:rPr lang="en-US" b="0" dirty="0" smtClean="0"/>
              <a:t>Page </a:t>
            </a:r>
            <a:fld id="{60E79888-E00D-48D9-BE75-E73E663C589B}" type="slidenum">
              <a:rPr lang="en-US" b="0" smtClean="0"/>
              <a:pPr/>
              <a:t>7</a:t>
            </a:fld>
            <a:r>
              <a:rPr lang="en-US" b="0" dirty="0" smtClean="0"/>
              <a:t> of 7</a:t>
            </a:r>
            <a:endParaRPr lang="en-US" dirty="0" smtClean="0"/>
          </a:p>
        </p:txBody>
      </p:sp>
      <p:sp>
        <p:nvSpPr>
          <p:cNvPr id="3078" name="Text Box 2"/>
          <p:cNvSpPr txBox="1">
            <a:spLocks noChangeArrowheads="1"/>
          </p:cNvSpPr>
          <p:nvPr/>
        </p:nvSpPr>
        <p:spPr bwMode="auto">
          <a:xfrm>
            <a:off x="771525" y="1577236"/>
            <a:ext cx="7600950" cy="3370153"/>
          </a:xfrm>
          <a:prstGeom prst="rect">
            <a:avLst/>
          </a:prstGeom>
          <a:solidFill>
            <a:srgbClr val="CCFFCC"/>
          </a:solidFill>
          <a:ln w="9525">
            <a:solidFill>
              <a:schemeClr val="tx1"/>
            </a:solidFill>
            <a:miter lim="800000"/>
            <a:headEnd/>
            <a:tailEnd/>
          </a:ln>
        </p:spPr>
        <p:txBody>
          <a:bodyPr lIns="45720" rIns="45720" anchor="ctr">
            <a:spAutoFit/>
          </a:bodyPr>
          <a:lstStyle/>
          <a:p>
            <a:pPr algn="ctr">
              <a:spcAft>
                <a:spcPts val="600"/>
              </a:spcAft>
            </a:pPr>
            <a:r>
              <a:rPr lang="en-US" sz="1800" u="sng" dirty="0"/>
              <a:t>Summary</a:t>
            </a:r>
          </a:p>
          <a:p>
            <a:pPr>
              <a:spcAft>
                <a:spcPts val="600"/>
              </a:spcAft>
            </a:pPr>
            <a:r>
              <a:rPr lang="en-US" sz="1500" dirty="0" smtClean="0"/>
              <a:t>In this lesson on so-called "proof texts" in the Psalms, four such texts from Psalms 16 and 18, which are claimed to be Christian "messianic prophecies", along with their respective "fulfillment" texts from the New Testament, were investigated.  The </a:t>
            </a:r>
            <a:r>
              <a:rPr lang="en-US" sz="1500" dirty="0"/>
              <a:t>analysis addressed content, context, and correspondence between each pair of texts, in order to assess the validity of the claims.  The results of the analysis are summarized below:</a:t>
            </a:r>
          </a:p>
          <a:p>
            <a:pPr>
              <a:spcBef>
                <a:spcPts val="600"/>
              </a:spcBef>
              <a:spcAft>
                <a:spcPts val="600"/>
              </a:spcAft>
            </a:pPr>
            <a:endParaRPr lang="en-US" sz="1500" dirty="0" smtClean="0"/>
          </a:p>
          <a:p>
            <a:pPr>
              <a:spcBef>
                <a:spcPts val="600"/>
              </a:spcBef>
              <a:spcAft>
                <a:spcPts val="600"/>
              </a:spcAft>
            </a:pPr>
            <a:endParaRPr lang="en-US" sz="1500" dirty="0" smtClean="0"/>
          </a:p>
          <a:p>
            <a:pPr>
              <a:spcAft>
                <a:spcPts val="600"/>
              </a:spcAft>
            </a:pPr>
            <a:r>
              <a:rPr lang="en-US" sz="1500" dirty="0" smtClean="0"/>
              <a:t>As the sample of claimed Christian "messianic prophecy" and "fulfillment" pairs grows, two patterns emerge:  First, these texts are not valid “messianic prophecies”.  Second, their focus is on Jesus, the central figure in the Christian messianic vision, not on the conditions that will prevail in the world due to his accomplishments.</a:t>
            </a:r>
            <a:endParaRPr lang="en-US" sz="1500" dirty="0"/>
          </a:p>
        </p:txBody>
      </p:sp>
      <p:graphicFrame>
        <p:nvGraphicFramePr>
          <p:cNvPr id="3079" name="Object 7"/>
          <p:cNvGraphicFramePr>
            <a:graphicFrameLocks noChangeAspect="1"/>
          </p:cNvGraphicFramePr>
          <p:nvPr/>
        </p:nvGraphicFramePr>
        <p:xfrm>
          <a:off x="1495425" y="3162300"/>
          <a:ext cx="5886450" cy="923925"/>
        </p:xfrm>
        <a:graphic>
          <a:graphicData uri="http://schemas.openxmlformats.org/presentationml/2006/ole">
            <p:oleObj spid="_x0000_s3079" name="Document" r:id="rId4" imgW="5897220" imgH="1082812" progId="Word.Document.12">
              <p:embed/>
            </p:oleObj>
          </a:graphicData>
        </a:graphic>
      </p:graphicFrame>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13142</TotalTime>
  <Words>1369</Words>
  <Application>Microsoft Office PowerPoint</Application>
  <PresentationFormat>On-screen Show (4:3)</PresentationFormat>
  <Paragraphs>128</Paragraphs>
  <Slides>7</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Default Design</vt:lpstr>
      <vt:lpstr>Document</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Uri Yosef</dc:creator>
  <cp:lastModifiedBy>Uri</cp:lastModifiedBy>
  <cp:revision>416</cp:revision>
  <cp:lastPrinted>1601-01-01T00:00:00Z</cp:lastPrinted>
  <dcterms:created xsi:type="dcterms:W3CDTF">1601-01-01T00:00:00Z</dcterms:created>
  <dcterms:modified xsi:type="dcterms:W3CDTF">2015-11-23T17:35:21Z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