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3" r:id="rId4"/>
    <p:sldId id="272" r:id="rId5"/>
    <p:sldId id="267" r:id="rId6"/>
    <p:sldId id="280" r:id="rId7"/>
    <p:sldId id="274" r:id="rId8"/>
    <p:sldId id="281" r:id="rId9"/>
    <p:sldId id="282" r:id="rId10"/>
    <p:sldId id="283" r:id="rId11"/>
    <p:sldId id="285" r:id="rId12"/>
    <p:sldId id="284" r:id="rId13"/>
    <p:sldId id="286" r:id="rId14"/>
    <p:sldId id="28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David" pitchFamily="34" charset="-79"/>
      </a:defRPr>
    </a:lvl1pPr>
    <a:lvl2pPr marL="457200" algn="l" rtl="0" fontAlgn="base">
      <a:spcBef>
        <a:spcPct val="0"/>
      </a:spcBef>
      <a:spcAft>
        <a:spcPct val="0"/>
      </a:spcAft>
      <a:defRPr kern="1200">
        <a:solidFill>
          <a:schemeClr val="tx1"/>
        </a:solidFill>
        <a:latin typeface="Arial" charset="0"/>
        <a:ea typeface="+mn-ea"/>
        <a:cs typeface="David" pitchFamily="34" charset="-79"/>
      </a:defRPr>
    </a:lvl2pPr>
    <a:lvl3pPr marL="914400" algn="l" rtl="0" fontAlgn="base">
      <a:spcBef>
        <a:spcPct val="0"/>
      </a:spcBef>
      <a:spcAft>
        <a:spcPct val="0"/>
      </a:spcAft>
      <a:defRPr kern="1200">
        <a:solidFill>
          <a:schemeClr val="tx1"/>
        </a:solidFill>
        <a:latin typeface="Arial" charset="0"/>
        <a:ea typeface="+mn-ea"/>
        <a:cs typeface="David" pitchFamily="34" charset="-79"/>
      </a:defRPr>
    </a:lvl3pPr>
    <a:lvl4pPr marL="1371600" algn="l" rtl="0" fontAlgn="base">
      <a:spcBef>
        <a:spcPct val="0"/>
      </a:spcBef>
      <a:spcAft>
        <a:spcPct val="0"/>
      </a:spcAft>
      <a:defRPr kern="1200">
        <a:solidFill>
          <a:schemeClr val="tx1"/>
        </a:solidFill>
        <a:latin typeface="Arial" charset="0"/>
        <a:ea typeface="+mn-ea"/>
        <a:cs typeface="David" pitchFamily="34" charset="-79"/>
      </a:defRPr>
    </a:lvl4pPr>
    <a:lvl5pPr marL="1828800" algn="l" rtl="0" fontAlgn="base">
      <a:spcBef>
        <a:spcPct val="0"/>
      </a:spcBef>
      <a:spcAft>
        <a:spcPct val="0"/>
      </a:spcAft>
      <a:defRPr kern="1200">
        <a:solidFill>
          <a:schemeClr val="tx1"/>
        </a:solidFill>
        <a:latin typeface="Arial" charset="0"/>
        <a:ea typeface="+mn-ea"/>
        <a:cs typeface="David" pitchFamily="34" charset="-79"/>
      </a:defRPr>
    </a:lvl5pPr>
    <a:lvl6pPr marL="2286000" algn="l" defTabSz="914400" rtl="0" eaLnBrk="1" latinLnBrk="0" hangingPunct="1">
      <a:defRPr kern="1200">
        <a:solidFill>
          <a:schemeClr val="tx1"/>
        </a:solidFill>
        <a:latin typeface="Arial" charset="0"/>
        <a:ea typeface="+mn-ea"/>
        <a:cs typeface="David" pitchFamily="34" charset="-79"/>
      </a:defRPr>
    </a:lvl6pPr>
    <a:lvl7pPr marL="2743200" algn="l" defTabSz="914400" rtl="0" eaLnBrk="1" latinLnBrk="0" hangingPunct="1">
      <a:defRPr kern="1200">
        <a:solidFill>
          <a:schemeClr val="tx1"/>
        </a:solidFill>
        <a:latin typeface="Arial" charset="0"/>
        <a:ea typeface="+mn-ea"/>
        <a:cs typeface="David" pitchFamily="34" charset="-79"/>
      </a:defRPr>
    </a:lvl7pPr>
    <a:lvl8pPr marL="3200400" algn="l" defTabSz="914400" rtl="0" eaLnBrk="1" latinLnBrk="0" hangingPunct="1">
      <a:defRPr kern="1200">
        <a:solidFill>
          <a:schemeClr val="tx1"/>
        </a:solidFill>
        <a:latin typeface="Arial" charset="0"/>
        <a:ea typeface="+mn-ea"/>
        <a:cs typeface="David" pitchFamily="34" charset="-79"/>
      </a:defRPr>
    </a:lvl8pPr>
    <a:lvl9pPr marL="3657600" algn="l" defTabSz="914400" rtl="0" eaLnBrk="1" latinLnBrk="0" hangingPunct="1">
      <a:defRPr kern="1200">
        <a:solidFill>
          <a:schemeClr val="tx1"/>
        </a:solidFill>
        <a:latin typeface="Arial" charset="0"/>
        <a:ea typeface="+mn-ea"/>
        <a:cs typeface="David" pitchFamily="34" charset="-79"/>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0000FF"/>
    <a:srgbClr val="FF0000"/>
    <a:srgbClr val="33CC33"/>
    <a:srgbClr val="FFCCCC"/>
    <a:srgbClr val="CCECFF"/>
    <a:srgbClr val="99FF99"/>
    <a:srgbClr val="FFCC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1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58989913" cy="5898991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BE0EAA16-4B7A-4462-A4ED-F552D7547FC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E600B-1EEB-493A-B23C-A82011502ED8}"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10</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14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A92B2-8385-42F7-8C3A-89E5EFDAF302}" type="slidenum">
              <a:rPr lang="en-US"/>
              <a:pPr/>
              <a:t>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4C027-BB23-4B39-98A0-96E91E3CEF2F}" type="slidenum">
              <a:rPr lang="en-US"/>
              <a:pPr/>
              <a:t>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A69A05-2DC7-4453-84AD-12F03D886E4A}" type="slidenum">
              <a:rPr lang="en-US"/>
              <a:pPr/>
              <a:t>4</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B906A5-4ECC-4A82-8C5F-6901D6B284EB}"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A701E-BFB1-4C1B-8D21-6E986EA2E3EA}" type="slidenum">
              <a:rPr lang="en-US"/>
              <a:pPr/>
              <a:t>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A701E-BFB1-4C1B-8D21-6E986EA2E3EA}" type="slidenum">
              <a:rPr lang="en-US"/>
              <a:pPr/>
              <a:t>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A701E-BFB1-4C1B-8D21-6E986EA2E3EA}" type="slidenum">
              <a:rPr lang="en-US"/>
              <a:pPr/>
              <a:t>9</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30, 2016</a:t>
            </a:r>
            <a:endParaRPr lang="en-US"/>
          </a:p>
        </p:txBody>
      </p:sp>
      <p:sp>
        <p:nvSpPr>
          <p:cNvPr id="5" name="Footer Placeholder 4"/>
          <p:cNvSpPr>
            <a:spLocks noGrp="1"/>
          </p:cNvSpPr>
          <p:nvPr>
            <p:ph type="ftr" sz="quarter" idx="11"/>
          </p:nvPr>
        </p:nvSpPr>
        <p:spPr/>
        <p:txBody>
          <a:bodyPr/>
          <a:lstStyle>
            <a:lvl1pPr>
              <a:defRPr/>
            </a:lvl1pPr>
          </a:lstStyle>
          <a:p>
            <a:r>
              <a:rPr lang="en-US" smtClean="0"/>
              <a:t>"Use the Source, Luke!"</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4204F381-DCCC-4129-8B25-45B4E0FADD19}" type="slidenum">
              <a:rPr lang="en-US"/>
              <a:pPr/>
              <a:t>‹#›</a:t>
            </a:fld>
            <a:r>
              <a:rPr lang="en-US"/>
              <a:t> of 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30, 2016</a:t>
            </a:r>
            <a:endParaRPr lang="en-US"/>
          </a:p>
        </p:txBody>
      </p:sp>
      <p:sp>
        <p:nvSpPr>
          <p:cNvPr id="5" name="Footer Placeholder 4"/>
          <p:cNvSpPr>
            <a:spLocks noGrp="1"/>
          </p:cNvSpPr>
          <p:nvPr>
            <p:ph type="ftr" sz="quarter" idx="11"/>
          </p:nvPr>
        </p:nvSpPr>
        <p:spPr/>
        <p:txBody>
          <a:bodyPr/>
          <a:lstStyle>
            <a:lvl1pPr>
              <a:defRPr/>
            </a:lvl1pPr>
          </a:lstStyle>
          <a:p>
            <a:r>
              <a:rPr lang="en-US" smtClean="0"/>
              <a:t>"Use the Source, Luke!"</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C7F54184-214B-4A72-9042-A7EC4FB6B60F}" type="slidenum">
              <a:rPr lang="en-US"/>
              <a:pPr/>
              <a:t>‹#›</a:t>
            </a:fld>
            <a:r>
              <a:rPr lang="en-US"/>
              <a:t> of 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74638"/>
            <a:ext cx="2063750" cy="5837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38850" cy="5837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30, 2016</a:t>
            </a:r>
            <a:endParaRPr lang="en-US"/>
          </a:p>
        </p:txBody>
      </p:sp>
      <p:sp>
        <p:nvSpPr>
          <p:cNvPr id="5" name="Footer Placeholder 4"/>
          <p:cNvSpPr>
            <a:spLocks noGrp="1"/>
          </p:cNvSpPr>
          <p:nvPr>
            <p:ph type="ftr" sz="quarter" idx="11"/>
          </p:nvPr>
        </p:nvSpPr>
        <p:spPr/>
        <p:txBody>
          <a:bodyPr/>
          <a:lstStyle>
            <a:lvl1pPr>
              <a:defRPr/>
            </a:lvl1pPr>
          </a:lstStyle>
          <a:p>
            <a:r>
              <a:rPr lang="en-US" smtClean="0"/>
              <a:t>"Use the Source, Luke!"</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277156B6-08FA-4BBF-A8C7-74A9EB262C8C}" type="slidenum">
              <a:rPr lang="en-US"/>
              <a:pPr/>
              <a:t>‹#›</a:t>
            </a:fld>
            <a:r>
              <a:rPr lang="en-US"/>
              <a:t> of 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30, 2016</a:t>
            </a:r>
            <a:endParaRPr lang="en-US"/>
          </a:p>
        </p:txBody>
      </p:sp>
      <p:sp>
        <p:nvSpPr>
          <p:cNvPr id="5" name="Footer Placeholder 4"/>
          <p:cNvSpPr>
            <a:spLocks noGrp="1"/>
          </p:cNvSpPr>
          <p:nvPr>
            <p:ph type="ftr" sz="quarter" idx="11"/>
          </p:nvPr>
        </p:nvSpPr>
        <p:spPr/>
        <p:txBody>
          <a:bodyPr/>
          <a:lstStyle>
            <a:lvl1pPr>
              <a:defRPr/>
            </a:lvl1pPr>
          </a:lstStyle>
          <a:p>
            <a:r>
              <a:rPr lang="en-US" smtClean="0"/>
              <a:t>"Use the Source, Luke!"</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D19D3361-A7ED-40C0-BD5E-4896EE2652BC}" type="slidenum">
              <a:rPr lang="en-US"/>
              <a:pPr/>
              <a:t>‹#›</a:t>
            </a:fld>
            <a:r>
              <a:rPr lang="en-US"/>
              <a:t> of 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30, 2016</a:t>
            </a:r>
            <a:endParaRPr lang="en-US"/>
          </a:p>
        </p:txBody>
      </p:sp>
      <p:sp>
        <p:nvSpPr>
          <p:cNvPr id="5" name="Footer Placeholder 4"/>
          <p:cNvSpPr>
            <a:spLocks noGrp="1"/>
          </p:cNvSpPr>
          <p:nvPr>
            <p:ph type="ftr" sz="quarter" idx="11"/>
          </p:nvPr>
        </p:nvSpPr>
        <p:spPr/>
        <p:txBody>
          <a:bodyPr/>
          <a:lstStyle>
            <a:lvl1pPr>
              <a:defRPr/>
            </a:lvl1pPr>
          </a:lstStyle>
          <a:p>
            <a:r>
              <a:rPr lang="en-US" smtClean="0"/>
              <a:t>"Use the Source, Luke!"</a:t>
            </a:r>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8D07C8B2-DA84-49E4-A20C-4819CAB99D42}" type="slidenum">
              <a:rPr lang="en-US"/>
              <a:pPr/>
              <a:t>‹#›</a:t>
            </a:fld>
            <a:r>
              <a:rPr lang="en-US"/>
              <a:t> of 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2600" y="15859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5859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30, 2016</a:t>
            </a:r>
            <a:endParaRPr lang="en-US"/>
          </a:p>
        </p:txBody>
      </p:sp>
      <p:sp>
        <p:nvSpPr>
          <p:cNvPr id="6" name="Footer Placeholder 5"/>
          <p:cNvSpPr>
            <a:spLocks noGrp="1"/>
          </p:cNvSpPr>
          <p:nvPr>
            <p:ph type="ftr" sz="quarter" idx="11"/>
          </p:nvPr>
        </p:nvSpPr>
        <p:spPr/>
        <p:txBody>
          <a:bodyPr/>
          <a:lstStyle>
            <a:lvl1pPr>
              <a:defRPr/>
            </a:lvl1pPr>
          </a:lstStyle>
          <a:p>
            <a:r>
              <a:rPr lang="en-US" smtClean="0"/>
              <a:t>"Use the Source, Luke!"</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9DDAF859-8CA0-48D7-8BF0-50E241841768}" type="slidenum">
              <a:rPr lang="en-US"/>
              <a:pPr/>
              <a:t>‹#›</a:t>
            </a:fld>
            <a:r>
              <a:rPr lang="en-US"/>
              <a:t> of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30, 2016</a:t>
            </a:r>
            <a:endParaRPr lang="en-US"/>
          </a:p>
        </p:txBody>
      </p:sp>
      <p:sp>
        <p:nvSpPr>
          <p:cNvPr id="8" name="Footer Placeholder 7"/>
          <p:cNvSpPr>
            <a:spLocks noGrp="1"/>
          </p:cNvSpPr>
          <p:nvPr>
            <p:ph type="ftr" sz="quarter" idx="11"/>
          </p:nvPr>
        </p:nvSpPr>
        <p:spPr/>
        <p:txBody>
          <a:bodyPr/>
          <a:lstStyle>
            <a:lvl1pPr>
              <a:defRPr/>
            </a:lvl1pPr>
          </a:lstStyle>
          <a:p>
            <a:r>
              <a:rPr lang="en-US" smtClean="0"/>
              <a:t>"Use the Source, Luke!"</a:t>
            </a:r>
            <a:endParaRPr lang="en-US"/>
          </a:p>
        </p:txBody>
      </p:sp>
      <p:sp>
        <p:nvSpPr>
          <p:cNvPr id="9" name="Slide Number Placeholder 8"/>
          <p:cNvSpPr>
            <a:spLocks noGrp="1"/>
          </p:cNvSpPr>
          <p:nvPr>
            <p:ph type="sldNum" sz="quarter" idx="12"/>
          </p:nvPr>
        </p:nvSpPr>
        <p:spPr/>
        <p:txBody>
          <a:bodyPr/>
          <a:lstStyle>
            <a:lvl1pPr>
              <a:defRPr/>
            </a:lvl1pPr>
          </a:lstStyle>
          <a:p>
            <a:r>
              <a:rPr lang="en-US"/>
              <a:t>Page </a:t>
            </a:r>
            <a:fld id="{F4836F9B-16AF-46A1-8906-0DC5CB11AF22}" type="slidenum">
              <a:rPr lang="en-US"/>
              <a:pPr/>
              <a:t>‹#›</a:t>
            </a:fld>
            <a:r>
              <a:rPr lang="en-US"/>
              <a:t> of 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30, 2016</a:t>
            </a:r>
            <a:endParaRPr lang="en-US"/>
          </a:p>
        </p:txBody>
      </p:sp>
      <p:sp>
        <p:nvSpPr>
          <p:cNvPr id="4" name="Footer Placeholder 3"/>
          <p:cNvSpPr>
            <a:spLocks noGrp="1"/>
          </p:cNvSpPr>
          <p:nvPr>
            <p:ph type="ftr" sz="quarter" idx="11"/>
          </p:nvPr>
        </p:nvSpPr>
        <p:spPr/>
        <p:txBody>
          <a:bodyPr/>
          <a:lstStyle>
            <a:lvl1pPr>
              <a:defRPr/>
            </a:lvl1pPr>
          </a:lstStyle>
          <a:p>
            <a:r>
              <a:rPr lang="en-US" smtClean="0"/>
              <a:t>"Use the Source, Luke!"</a:t>
            </a:r>
            <a:endParaRPr lang="en-US"/>
          </a:p>
        </p:txBody>
      </p:sp>
      <p:sp>
        <p:nvSpPr>
          <p:cNvPr id="5" name="Slide Number Placeholder 4"/>
          <p:cNvSpPr>
            <a:spLocks noGrp="1"/>
          </p:cNvSpPr>
          <p:nvPr>
            <p:ph type="sldNum" sz="quarter" idx="12"/>
          </p:nvPr>
        </p:nvSpPr>
        <p:spPr/>
        <p:txBody>
          <a:bodyPr/>
          <a:lstStyle>
            <a:lvl1pPr>
              <a:defRPr/>
            </a:lvl1pPr>
          </a:lstStyle>
          <a:p>
            <a:r>
              <a:rPr lang="en-US"/>
              <a:t>Page </a:t>
            </a:r>
            <a:fld id="{D94ADD94-135F-4E7F-B65F-ABDB3922F3F1}" type="slidenum">
              <a:rPr lang="en-US"/>
              <a:pPr/>
              <a:t>‹#›</a:t>
            </a:fld>
            <a:r>
              <a:rPr lang="en-US"/>
              <a:t> of 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30, 2016</a:t>
            </a:r>
            <a:endParaRPr lang="en-US"/>
          </a:p>
        </p:txBody>
      </p:sp>
      <p:sp>
        <p:nvSpPr>
          <p:cNvPr id="3" name="Footer Placeholder 2"/>
          <p:cNvSpPr>
            <a:spLocks noGrp="1"/>
          </p:cNvSpPr>
          <p:nvPr>
            <p:ph type="ftr" sz="quarter" idx="11"/>
          </p:nvPr>
        </p:nvSpPr>
        <p:spPr/>
        <p:txBody>
          <a:bodyPr/>
          <a:lstStyle>
            <a:lvl1pPr>
              <a:defRPr/>
            </a:lvl1pPr>
          </a:lstStyle>
          <a:p>
            <a:r>
              <a:rPr lang="en-US" smtClean="0"/>
              <a:t>"Use the Source, Luke!"</a:t>
            </a:r>
            <a:endParaRPr lang="en-US"/>
          </a:p>
        </p:txBody>
      </p:sp>
      <p:sp>
        <p:nvSpPr>
          <p:cNvPr id="4" name="Slide Number Placeholder 3"/>
          <p:cNvSpPr>
            <a:spLocks noGrp="1"/>
          </p:cNvSpPr>
          <p:nvPr>
            <p:ph type="sldNum" sz="quarter" idx="12"/>
          </p:nvPr>
        </p:nvSpPr>
        <p:spPr/>
        <p:txBody>
          <a:bodyPr/>
          <a:lstStyle>
            <a:lvl1pPr>
              <a:defRPr/>
            </a:lvl1pPr>
          </a:lstStyle>
          <a:p>
            <a:r>
              <a:rPr lang="en-US"/>
              <a:t>Page </a:t>
            </a:r>
            <a:fld id="{B66FCF90-4E1A-4EEE-AD23-14CA09AA5EE5}" type="slidenum">
              <a:rPr lang="en-US"/>
              <a:pPr/>
              <a:t>‹#›</a:t>
            </a:fld>
            <a:r>
              <a:rPr lang="en-US"/>
              <a:t> of 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30, 2016</a:t>
            </a:r>
            <a:endParaRPr lang="en-US"/>
          </a:p>
        </p:txBody>
      </p:sp>
      <p:sp>
        <p:nvSpPr>
          <p:cNvPr id="6" name="Footer Placeholder 5"/>
          <p:cNvSpPr>
            <a:spLocks noGrp="1"/>
          </p:cNvSpPr>
          <p:nvPr>
            <p:ph type="ftr" sz="quarter" idx="11"/>
          </p:nvPr>
        </p:nvSpPr>
        <p:spPr/>
        <p:txBody>
          <a:bodyPr/>
          <a:lstStyle>
            <a:lvl1pPr>
              <a:defRPr/>
            </a:lvl1pPr>
          </a:lstStyle>
          <a:p>
            <a:r>
              <a:rPr lang="en-US" smtClean="0"/>
              <a:t>"Use the Source, Luke!"</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F229C5AC-1EDA-4EF5-B8F4-B5A8597879F5}" type="slidenum">
              <a:rPr lang="en-US"/>
              <a:pPr/>
              <a:t>‹#›</a:t>
            </a:fld>
            <a:r>
              <a:rPr lang="en-US"/>
              <a:t> of 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30, 2016</a:t>
            </a:r>
            <a:endParaRPr lang="en-US"/>
          </a:p>
        </p:txBody>
      </p:sp>
      <p:sp>
        <p:nvSpPr>
          <p:cNvPr id="6" name="Footer Placeholder 5"/>
          <p:cNvSpPr>
            <a:spLocks noGrp="1"/>
          </p:cNvSpPr>
          <p:nvPr>
            <p:ph type="ftr" sz="quarter" idx="11"/>
          </p:nvPr>
        </p:nvSpPr>
        <p:spPr/>
        <p:txBody>
          <a:bodyPr/>
          <a:lstStyle>
            <a:lvl1pPr>
              <a:defRPr/>
            </a:lvl1pPr>
          </a:lstStyle>
          <a:p>
            <a:r>
              <a:rPr lang="en-US" smtClean="0"/>
              <a:t>"Use the Source, Luke!"</a:t>
            </a:r>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4C62DC6E-270D-423C-94A9-CAD8F76A13FE}" type="slidenum">
              <a:rPr lang="en-US"/>
              <a:pPr/>
              <a:t>‹#›</a:t>
            </a:fld>
            <a:r>
              <a:rPr lang="en-US"/>
              <a:t> of 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82600" y="15859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r>
              <a:rPr lang="en-US" smtClean="0"/>
              <a:t>March 30, 2016</a:t>
            </a:r>
            <a:endParaRPr lang="en-US"/>
          </a:p>
        </p:txBody>
      </p:sp>
      <p:sp>
        <p:nvSpPr>
          <p:cNvPr id="1029" name="Rectangle 5"/>
          <p:cNvSpPr>
            <a:spLocks noGrp="1" noChangeArrowheads="1"/>
          </p:cNvSpPr>
          <p:nvPr>
            <p:ph type="ftr" sz="quarter" idx="3"/>
          </p:nvPr>
        </p:nvSpPr>
        <p:spPr bwMode="auto">
          <a:xfrm>
            <a:off x="2613025" y="6251575"/>
            <a:ext cx="39179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r>
              <a:rPr lang="en-US" smtClean="0"/>
              <a:t>"Use the Source, Luke!"</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r>
              <a:rPr lang="en-US"/>
              <a:t>Page </a:t>
            </a:r>
            <a:fld id="{4F0BD974-62C2-4E05-9D37-268FE46D8E1D}" type="slidenum">
              <a:rPr lang="en-US"/>
              <a:pPr/>
              <a:t>‹#›</a:t>
            </a:fld>
            <a:r>
              <a:rPr lang="en-US"/>
              <a:t> of 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jewishhome.org/counter/Luke4.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package" Target="../embeddings/Microsoft_Office_Word_Document12.docx"/><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package" Target="../embeddings/Microsoft_Office_Word_Document11.docx"/><Relationship Id="rId5" Type="http://schemas.openxmlformats.org/officeDocument/2006/relationships/package" Target="../embeddings/Microsoft_Office_Word_Document10.docx"/><Relationship Id="rId4" Type="http://schemas.openxmlformats.org/officeDocument/2006/relationships/package" Target="../embeddings/Microsoft_Office_Word_Document9.doc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package" Target="../embeddings/Microsoft_Office_Word_Document13.doc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package" Target="../embeddings/Microsoft_Office_Word_Document15.docx"/><Relationship Id="rId4" Type="http://schemas.openxmlformats.org/officeDocument/2006/relationships/package" Target="../embeddings/Microsoft_Office_Word_Document14.doc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package" Target="../embeddings/Microsoft_Office_Word_Document17.docx"/><Relationship Id="rId4" Type="http://schemas.openxmlformats.org/officeDocument/2006/relationships/package" Target="../embeddings/Microsoft_Office_Word_Document16.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4.xml.rels><?xml version="1.0" encoding="UTF-8" standalone="yes"?>
<Relationships xmlns="http://schemas.openxmlformats.org/package/2006/relationships"><Relationship Id="rId3" Type="http://schemas.openxmlformats.org/officeDocument/2006/relationships/hyperlink" Target="http://www.ao.net/~fmoeller/qumdir.ht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package" Target="../embeddings/Microsoft_Office_Word_Document3.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package" Target="../embeddings/Microsoft_Office_Word_Document4.doc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package" Target="../embeddings/Microsoft_Office_Word_Document5.docx"/></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package" Target="../embeddings/Microsoft_Office_Word_Document8.docx"/><Relationship Id="rId5" Type="http://schemas.openxmlformats.org/officeDocument/2006/relationships/package" Target="../embeddings/Microsoft_Office_Word_Document7.docx"/><Relationship Id="rId4" Type="http://schemas.openxmlformats.org/officeDocument/2006/relationships/package" Target="../embeddings/Microsoft_Office_Word_Document6.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March 30, 2016</a:t>
            </a:r>
            <a:endParaRPr lang="en-US"/>
          </a:p>
        </p:txBody>
      </p:sp>
      <p:sp>
        <p:nvSpPr>
          <p:cNvPr id="5" name="Footer Placeholder 2"/>
          <p:cNvSpPr>
            <a:spLocks noGrp="1"/>
          </p:cNvSpPr>
          <p:nvPr>
            <p:ph type="ftr" sz="quarter" idx="11"/>
          </p:nvPr>
        </p:nvSpPr>
        <p:spPr/>
        <p:txBody>
          <a:bodyPr/>
          <a:lstStyle/>
          <a:p>
            <a:r>
              <a:rPr lang="en-US" dirty="0" smtClean="0"/>
              <a:t>"Use the Source, Luke!"</a:t>
            </a:r>
            <a:endParaRPr lang="en-US" dirty="0"/>
          </a:p>
        </p:txBody>
      </p:sp>
      <p:sp>
        <p:nvSpPr>
          <p:cNvPr id="6" name="Slide Number Placeholder 3"/>
          <p:cNvSpPr>
            <a:spLocks noGrp="1"/>
          </p:cNvSpPr>
          <p:nvPr>
            <p:ph type="sldNum" sz="quarter" idx="12"/>
          </p:nvPr>
        </p:nvSpPr>
        <p:spPr/>
        <p:txBody>
          <a:bodyPr/>
          <a:lstStyle/>
          <a:p>
            <a:r>
              <a:rPr lang="en-US" dirty="0"/>
              <a:t>Page </a:t>
            </a:r>
            <a:fld id="{FD98EE31-D27E-45D9-8A31-5A02D969D9F8}" type="slidenum">
              <a:rPr lang="en-US"/>
              <a:pPr/>
              <a:t>1</a:t>
            </a:fld>
            <a:r>
              <a:rPr lang="en-US" dirty="0"/>
              <a:t> of </a:t>
            </a:r>
            <a:r>
              <a:rPr lang="en-US" dirty="0" smtClean="0"/>
              <a:t>14</a:t>
            </a:r>
            <a:endParaRPr lang="en-US" dirty="0"/>
          </a:p>
        </p:txBody>
      </p:sp>
      <p:sp>
        <p:nvSpPr>
          <p:cNvPr id="4102" name="Text Box 6"/>
          <p:cNvSpPr txBox="1">
            <a:spLocks noChangeArrowheads="1"/>
          </p:cNvSpPr>
          <p:nvPr/>
        </p:nvSpPr>
        <p:spPr bwMode="auto">
          <a:xfrm>
            <a:off x="539750" y="893763"/>
            <a:ext cx="8064500" cy="5062924"/>
          </a:xfrm>
          <a:prstGeom prst="rect">
            <a:avLst/>
          </a:prstGeom>
          <a:solidFill>
            <a:srgbClr val="CCFFCC"/>
          </a:solidFill>
          <a:ln w="9525">
            <a:solidFill>
              <a:schemeClr val="tx1"/>
            </a:solidFill>
            <a:miter lim="800000"/>
            <a:headEnd/>
            <a:tailEnd/>
          </a:ln>
          <a:effectLst/>
        </p:spPr>
        <p:txBody>
          <a:bodyPr>
            <a:spAutoFit/>
          </a:bodyPr>
          <a:lstStyle/>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endParaRPr lang="en-US" sz="1400" u="sng" dirty="0">
              <a:cs typeface="Arial" charset="0"/>
            </a:endParaRPr>
          </a:p>
          <a:p>
            <a:pPr algn="ctr"/>
            <a:r>
              <a:rPr lang="en-US" sz="2400" u="sng" dirty="0" smtClean="0">
                <a:cs typeface="Arial" charset="0"/>
              </a:rPr>
              <a:t>“Use the Source, Luke!” </a:t>
            </a:r>
            <a:endParaRPr lang="en-US" sz="2000" dirty="0">
              <a:cs typeface="Arial" charset="0"/>
            </a:endParaRPr>
          </a:p>
          <a:p>
            <a:pPr algn="ctr"/>
            <a:endParaRPr lang="en-US" dirty="0">
              <a:cs typeface="Arial" charset="0"/>
            </a:endParaRPr>
          </a:p>
          <a:p>
            <a:pPr algn="ctr"/>
            <a:r>
              <a:rPr lang="en-US" dirty="0">
                <a:cs typeface="Arial" charset="0"/>
              </a:rPr>
              <a:t>A Counter-Missionary Education Lesson</a:t>
            </a:r>
          </a:p>
          <a:p>
            <a:pPr algn="ctr">
              <a:spcBef>
                <a:spcPct val="50000"/>
              </a:spcBef>
              <a:spcAft>
                <a:spcPct val="50000"/>
              </a:spcAft>
            </a:pPr>
            <a:r>
              <a:rPr lang="en-US" dirty="0">
                <a:cs typeface="Arial" charset="0"/>
              </a:rPr>
              <a:t>by</a:t>
            </a:r>
          </a:p>
          <a:p>
            <a:pPr algn="ctr"/>
            <a:r>
              <a:rPr lang="en-US" dirty="0">
                <a:cs typeface="Arial" charset="0"/>
              </a:rPr>
              <a:t>Uri Yosef, Ph.D., Director of Education</a:t>
            </a:r>
          </a:p>
          <a:p>
            <a:pPr algn="ctr"/>
            <a:r>
              <a:rPr lang="en-US" dirty="0">
                <a:cs typeface="Arial" charset="0"/>
              </a:rPr>
              <a:t>Virtual Yeshiva of the Messiah Truth Project, Inc.</a:t>
            </a:r>
          </a:p>
          <a:p>
            <a:pPr algn="ctr"/>
            <a:endParaRPr lang="en-US" dirty="0">
              <a:cs typeface="Arial" charset="0"/>
            </a:endParaRPr>
          </a:p>
          <a:p>
            <a:pPr algn="ctr"/>
            <a:endParaRPr lang="en-US" dirty="0">
              <a:cs typeface="Arial" charset="0"/>
            </a:endParaRPr>
          </a:p>
          <a:p>
            <a:pPr algn="ctr"/>
            <a:r>
              <a:rPr lang="en-US" sz="1500" dirty="0">
                <a:cs typeface="Arial" charset="0"/>
              </a:rPr>
              <a:t>[The article on this topic is located here - </a:t>
            </a:r>
            <a:r>
              <a:rPr lang="en-US" sz="1500" dirty="0" smtClean="0">
                <a:cs typeface="Arial" charset="0"/>
                <a:hlinkClick r:id="rId3"/>
              </a:rPr>
              <a:t>http://thejewishhome.org/counter/Luke4.pdf</a:t>
            </a:r>
            <a:r>
              <a:rPr lang="en-US" sz="1500" dirty="0" smtClean="0">
                <a:cs typeface="Arial" charset="0"/>
              </a:rPr>
              <a:t>]</a:t>
            </a:r>
            <a:endParaRPr lang="en-US" sz="1500" dirty="0">
              <a:cs typeface="Arial" charset="0"/>
            </a:endParaRPr>
          </a:p>
          <a:p>
            <a:pPr algn="ctr"/>
            <a:endParaRPr lang="en-US" sz="1400" dirty="0">
              <a:cs typeface="Arial" charset="0"/>
            </a:endParaRPr>
          </a:p>
          <a:p>
            <a:pPr algn="ctr"/>
            <a:endParaRPr lang="en-US" sz="1400" dirty="0">
              <a:cs typeface="Arial" charset="0"/>
            </a:endParaRPr>
          </a:p>
          <a:p>
            <a:pPr algn="ctr"/>
            <a:r>
              <a:rPr lang="en-US" sz="1400" dirty="0">
                <a:cs typeface="Arial" charset="0"/>
              </a:rPr>
              <a:t>Copyright © Uri Yosef </a:t>
            </a:r>
            <a:r>
              <a:rPr lang="en-US" sz="1400" dirty="0" smtClean="0">
                <a:cs typeface="Arial" charset="0"/>
              </a:rPr>
              <a:t>2016 </a:t>
            </a:r>
            <a:r>
              <a:rPr lang="en-US" sz="1400" dirty="0">
                <a:cs typeface="Arial" charset="0"/>
              </a:rPr>
              <a:t>for the Messiah Truth Project, Inc.</a:t>
            </a:r>
          </a:p>
          <a:p>
            <a:pPr algn="ctr"/>
            <a:r>
              <a:rPr lang="en-US" sz="1400" dirty="0">
                <a:cs typeface="Arial" charset="0"/>
              </a:rPr>
              <a:t>All rights reserved</a:t>
            </a:r>
          </a:p>
          <a:p>
            <a:pPr algn="ctr"/>
            <a:endParaRPr lang="en-US" sz="1400" dirty="0">
              <a:cs typeface="Arial" charset="0"/>
            </a:endParaRPr>
          </a:p>
        </p:txBody>
      </p:sp>
      <p:sp>
        <p:nvSpPr>
          <p:cNvPr id="4103" name="Text Box 7"/>
          <p:cNvSpPr txBox="1">
            <a:spLocks noChangeArrowheads="1"/>
          </p:cNvSpPr>
          <p:nvPr/>
        </p:nvSpPr>
        <p:spPr bwMode="auto">
          <a:xfrm>
            <a:off x="2095500" y="1123950"/>
            <a:ext cx="5029200" cy="528638"/>
          </a:xfrm>
          <a:prstGeom prst="rect">
            <a:avLst/>
          </a:prstGeom>
          <a:solidFill>
            <a:srgbClr val="FFFFCC"/>
          </a:solidFill>
          <a:ln w="9525">
            <a:solidFill>
              <a:schemeClr val="tx1"/>
            </a:solidFill>
            <a:miter lim="800000"/>
            <a:headEnd/>
            <a:tailEnd/>
          </a:ln>
          <a:effectLst/>
        </p:spPr>
        <p:txBody>
          <a:bodyPr>
            <a:spAutoFit/>
          </a:bodyPr>
          <a:lstStyle/>
          <a:p>
            <a:pPr algn="ctr">
              <a:spcBef>
                <a:spcPct val="50000"/>
              </a:spcBef>
            </a:pPr>
            <a:r>
              <a:rPr lang="en-US" sz="2800">
                <a:cs typeface="Arial" charset="0"/>
              </a:rPr>
              <a:t>Counter-Missionary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10</a:t>
            </a:fld>
            <a:r>
              <a:rPr lang="en-US" dirty="0"/>
              <a:t> of </a:t>
            </a:r>
            <a:r>
              <a:rPr lang="en-US" dirty="0" smtClean="0"/>
              <a:t>14</a:t>
            </a:r>
            <a:endParaRPr lang="en-US" dirty="0"/>
          </a:p>
        </p:txBody>
      </p:sp>
      <p:sp>
        <p:nvSpPr>
          <p:cNvPr id="37890" name="Text Box 2"/>
          <p:cNvSpPr txBox="1">
            <a:spLocks noChangeArrowheads="1"/>
          </p:cNvSpPr>
          <p:nvPr/>
        </p:nvSpPr>
        <p:spPr bwMode="auto">
          <a:xfrm>
            <a:off x="309083" y="260618"/>
            <a:ext cx="8525835" cy="5909310"/>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p>
          <a:p>
            <a:pPr>
              <a:spcBef>
                <a:spcPts val="600"/>
              </a:spcBef>
            </a:pPr>
            <a:r>
              <a:rPr lang="en-US" sz="1400" dirty="0" smtClean="0"/>
              <a:t>Another passage from the same chapter in the Gospel of Luke, Chapter 4, gives even more reason to question the credibility of Luke 4:18-19..</a:t>
            </a:r>
          </a:p>
          <a:p>
            <a:pPr>
              <a:spcBef>
                <a:spcPts val="600"/>
              </a:spcBef>
              <a:spcAft>
                <a:spcPts val="300"/>
              </a:spcAft>
            </a:pPr>
            <a:r>
              <a:rPr lang="en-US" sz="1400" dirty="0" smtClean="0"/>
              <a:t>Following the statements by Jesus about his ministry and the fulfillment of Scripture through his presence at this synagogue in Nazareth, he declares that the congregants were unworthy to see him perform miracles.  According to the account, these statements enraged the crowd to such a degree that they wanted to kill him:</a:t>
            </a:r>
          </a:p>
          <a:p>
            <a:pPr>
              <a:spcBef>
                <a:spcPts val="600"/>
              </a:spcBef>
              <a:spcAft>
                <a:spcPts val="300"/>
              </a:spcAft>
            </a:pPr>
            <a:endParaRPr lang="en-US" sz="1400" dirty="0" smtClean="0"/>
          </a:p>
          <a:p>
            <a:pPr>
              <a:spcBef>
                <a:spcPts val="600"/>
              </a:spcBef>
            </a:pPr>
            <a:endParaRPr lang="en-US" sz="1400" dirty="0" smtClean="0"/>
          </a:p>
          <a:p>
            <a:pPr>
              <a:spcBef>
                <a:spcPts val="600"/>
              </a:spcBef>
            </a:pPr>
            <a:r>
              <a:rPr lang="en-US" sz="1400" dirty="0" smtClean="0"/>
              <a:t>The highlighted portion describes the geographical terrain near the city limits of Nazareth.  There is, however, a problem with that particular description, since Nazareth is situated on a plain that is surrounded by the rolling hills of the Galilee.  Though the Nazareth of today has expanded to the tops of the hills that surround it, in former times it was situated in the lower part, on the slope of a hill, and was surrounded by gentle rises.  The entire region is noted for its plains and smoothly contoured land elevation, and there are no sharp peaks or steep cliffs nearby.  Therefore, contrary to the description in Luke 4:29, there is neither any “                        ” nor any steep cliff from which “                                        </a:t>
            </a:r>
          </a:p>
          <a:p>
            <a:pPr>
              <a:spcBef>
                <a:spcPts val="0"/>
              </a:spcBef>
            </a:pPr>
            <a:r>
              <a:rPr lang="en-US" sz="1400" dirty="0" smtClean="0"/>
              <a:t>               ” in the immediate vicinity of the city Nazareth, particularly around the area of the city that is considered by Christian tradition to be the village of Joseph, Mary, and Jesus.</a:t>
            </a:r>
          </a:p>
          <a:p>
            <a:pPr>
              <a:spcBef>
                <a:spcPts val="600"/>
              </a:spcBef>
            </a:pPr>
            <a:r>
              <a:rPr lang="en-US" sz="1400" dirty="0" smtClean="0"/>
              <a:t>It is also worth noting that archaeological remains of a synagogue from the Second Temple period have not been found in the intensely explored area in and around Nazareth.  On the other hand, archaeological remnants of such a synagogue were discovered in the village of </a:t>
            </a:r>
            <a:r>
              <a:rPr lang="en-US" sz="1400" b="1" i="1" dirty="0" smtClean="0"/>
              <a:t>Gamla</a:t>
            </a:r>
            <a:r>
              <a:rPr lang="en-US" sz="1400" dirty="0" smtClean="0"/>
              <a:t>, which is located on the top of a hill overlooking the eastern shore of the Sea of Galilee, which also has dangerous cliffs close by.  This is the western edge of the region known today as the Golan Heights.  </a:t>
            </a:r>
            <a:r>
              <a:rPr lang="en-US" sz="1400" i="1" dirty="0" smtClean="0">
                <a:solidFill>
                  <a:srgbClr val="FF0000"/>
                </a:solidFill>
              </a:rPr>
              <a:t>Could it be that the author of the Gospel of Luke changed the geographical description to suit the story in his narrative?</a:t>
            </a:r>
            <a:endParaRPr lang="en-US" sz="1400" i="1" dirty="0">
              <a:solidFill>
                <a:srgbClr val="FF0000"/>
              </a:solidFill>
            </a:endParaRPr>
          </a:p>
        </p:txBody>
      </p:sp>
      <p:graphicFrame>
        <p:nvGraphicFramePr>
          <p:cNvPr id="96259" name="Object 3"/>
          <p:cNvGraphicFramePr>
            <a:graphicFrameLocks noChangeAspect="1"/>
          </p:cNvGraphicFramePr>
          <p:nvPr/>
        </p:nvGraphicFramePr>
        <p:xfrm>
          <a:off x="424296" y="2104039"/>
          <a:ext cx="8324850" cy="647700"/>
        </p:xfrm>
        <a:graphic>
          <a:graphicData uri="http://schemas.openxmlformats.org/presentationml/2006/ole">
            <p:oleObj spid="_x0000_s96259" name="Document" r:id="rId4" imgW="8336790" imgH="648462" progId="Word.Document.12">
              <p:embed/>
            </p:oleObj>
          </a:graphicData>
        </a:graphic>
      </p:graphicFrame>
      <p:graphicFrame>
        <p:nvGraphicFramePr>
          <p:cNvPr id="96260" name="Object 4"/>
          <p:cNvGraphicFramePr>
            <a:graphicFrameLocks noChangeAspect="1"/>
          </p:cNvGraphicFramePr>
          <p:nvPr/>
        </p:nvGraphicFramePr>
        <p:xfrm>
          <a:off x="2887663" y="4094163"/>
          <a:ext cx="1181100" cy="200025"/>
        </p:xfrm>
        <a:graphic>
          <a:graphicData uri="http://schemas.openxmlformats.org/presentationml/2006/ole">
            <p:oleObj spid="_x0000_s96260" name="Document" r:id="rId5" imgW="1192206" imgH="200053" progId="Word.Document.12">
              <p:embed/>
            </p:oleObj>
          </a:graphicData>
        </a:graphic>
      </p:graphicFrame>
      <p:graphicFrame>
        <p:nvGraphicFramePr>
          <p:cNvPr id="96261" name="Object 5"/>
          <p:cNvGraphicFramePr>
            <a:graphicFrameLocks noChangeAspect="1"/>
          </p:cNvGraphicFramePr>
          <p:nvPr/>
        </p:nvGraphicFramePr>
        <p:xfrm>
          <a:off x="6589713" y="4084638"/>
          <a:ext cx="2057400" cy="190500"/>
        </p:xfrm>
        <a:graphic>
          <a:graphicData uri="http://schemas.openxmlformats.org/presentationml/2006/ole">
            <p:oleObj spid="_x0000_s96261" name="Document" r:id="rId6" imgW="2060314" imgH="190682" progId="Word.Document.12">
              <p:embed/>
            </p:oleObj>
          </a:graphicData>
        </a:graphic>
      </p:graphicFrame>
      <p:graphicFrame>
        <p:nvGraphicFramePr>
          <p:cNvPr id="96262" name="Object 6"/>
          <p:cNvGraphicFramePr>
            <a:graphicFrameLocks noChangeAspect="1"/>
          </p:cNvGraphicFramePr>
          <p:nvPr/>
        </p:nvGraphicFramePr>
        <p:xfrm>
          <a:off x="401638" y="4305300"/>
          <a:ext cx="733425" cy="200025"/>
        </p:xfrm>
        <a:graphic>
          <a:graphicData uri="http://schemas.openxmlformats.org/presentationml/2006/ole">
            <p:oleObj spid="_x0000_s96262" name="Document" r:id="rId7" imgW="744092" imgH="200053"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11</a:t>
            </a:fld>
            <a:r>
              <a:rPr lang="en-US" dirty="0"/>
              <a:t> of </a:t>
            </a:r>
            <a:r>
              <a:rPr lang="en-US" dirty="0" smtClean="0"/>
              <a:t>14</a:t>
            </a:r>
            <a:endParaRPr lang="en-US" dirty="0"/>
          </a:p>
        </p:txBody>
      </p:sp>
      <p:sp>
        <p:nvSpPr>
          <p:cNvPr id="37890" name="Text Box 2"/>
          <p:cNvSpPr txBox="1">
            <a:spLocks noChangeArrowheads="1"/>
          </p:cNvSpPr>
          <p:nvPr/>
        </p:nvSpPr>
        <p:spPr bwMode="auto">
          <a:xfrm>
            <a:off x="539510" y="583783"/>
            <a:ext cx="8064980" cy="5262979"/>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p>
          <a:p>
            <a:pPr algn="ctr">
              <a:spcBef>
                <a:spcPts val="600"/>
              </a:spcBef>
            </a:pPr>
            <a:r>
              <a:rPr lang="en-US" sz="1500" b="1" dirty="0" smtClean="0"/>
              <a:t>Comparing Context</a:t>
            </a:r>
            <a:endParaRPr lang="en-US" sz="1500" dirty="0" smtClean="0"/>
          </a:p>
          <a:p>
            <a:pPr>
              <a:spcBef>
                <a:spcPts val="600"/>
              </a:spcBef>
            </a:pPr>
            <a:r>
              <a:rPr lang="en-US" sz="1400" dirty="0" smtClean="0"/>
              <a:t>As was noted earlier, Christians attribute the words in Isaiah 61:1-2, thus also Luke 4:18-19, to the Messiah, or the "pre-incarnated Messiah" (God, according to them) speaking through his prophet Isaiah, where he describes the mission of his ministry.  This is inconsistent with the Jewish perspective on Isaiah 61:1-2.</a:t>
            </a:r>
          </a:p>
          <a:p>
            <a:pPr>
              <a:spcBef>
                <a:spcPts val="600"/>
              </a:spcBef>
            </a:pPr>
            <a:r>
              <a:rPr lang="en-US" sz="1400" dirty="0" smtClean="0"/>
              <a:t>There are, of course, no specific clues in Isaiah 61:1-2 to positively identify Jesus as the speaker.  According to the immediate context in the Hebrew Bible, it is the prophet, not the promised Messiah, who is speaking in Isaiah 61:1-2.  Isaiah speaks of </a:t>
            </a:r>
            <a:r>
              <a:rPr lang="en-US" sz="1400" u="sng" dirty="0" smtClean="0"/>
              <a:t>himself</a:t>
            </a:r>
            <a:r>
              <a:rPr lang="en-US" sz="1400" dirty="0" smtClean="0"/>
              <a:t> and the nature of </a:t>
            </a:r>
            <a:r>
              <a:rPr lang="en-US" sz="1400" u="sng" dirty="0" smtClean="0"/>
              <a:t>his</a:t>
            </a:r>
            <a:r>
              <a:rPr lang="en-US" sz="1400" dirty="0" smtClean="0"/>
              <a:t> mission, as an appointed messenger of God.  The term </a:t>
            </a:r>
            <a:r>
              <a:rPr lang="he-IL" sz="1400" dirty="0" smtClean="0">
                <a:latin typeface="Times New Roman" pitchFamily="18" charset="0"/>
                <a:cs typeface="Times New Roman" pitchFamily="18" charset="0"/>
              </a:rPr>
              <a:t>מָשַׁח</a:t>
            </a:r>
            <a:r>
              <a:rPr lang="he-IL" sz="1400" dirty="0" smtClean="0"/>
              <a:t> </a:t>
            </a:r>
            <a:r>
              <a:rPr lang="en-US" sz="1400" dirty="0" smtClean="0"/>
              <a:t> (</a:t>
            </a:r>
            <a:r>
              <a:rPr lang="en-US" sz="1400" i="1" dirty="0" smtClean="0"/>
              <a:t>ma</a:t>
            </a:r>
            <a:r>
              <a:rPr lang="en-US" sz="1100" b="1" i="1" dirty="0" smtClean="0"/>
              <a:t>SHAḤ</a:t>
            </a:r>
            <a:r>
              <a:rPr lang="en-US" sz="1400" dirty="0" smtClean="0"/>
              <a:t>), commonly translated as </a:t>
            </a:r>
            <a:r>
              <a:rPr lang="en-US" sz="1300" b="1" dirty="0" smtClean="0"/>
              <a:t>[he] has anointed</a:t>
            </a:r>
            <a:r>
              <a:rPr lang="en-US" sz="1400" dirty="0" smtClean="0"/>
              <a:t>, is to be understood in the context of </a:t>
            </a:r>
            <a:r>
              <a:rPr lang="en-US" sz="1200" b="1" dirty="0" smtClean="0"/>
              <a:t>[he] has appointed</a:t>
            </a:r>
            <a:r>
              <a:rPr lang="en-US" sz="1400" dirty="0" smtClean="0"/>
              <a:t> or </a:t>
            </a:r>
            <a:r>
              <a:rPr lang="en-US" sz="1200" b="1" dirty="0" smtClean="0"/>
              <a:t>[he] has chosen</a:t>
            </a:r>
            <a:r>
              <a:rPr lang="en-US" sz="1400" dirty="0" smtClean="0"/>
              <a:t>, since only kings and high priests of Israel, but not prophets, were anointed via the special process described in the Hebrew Bible (see the lesson </a:t>
            </a:r>
            <a:r>
              <a:rPr lang="en-US" sz="1400" i="1" u="sng" dirty="0" smtClean="0"/>
              <a:t>Proper Anointment vs. Smearing with Ointment</a:t>
            </a:r>
            <a:r>
              <a:rPr lang="en-US" sz="1400" dirty="0" smtClean="0"/>
              <a:t>  for details).</a:t>
            </a:r>
          </a:p>
          <a:p>
            <a:pPr>
              <a:spcBef>
                <a:spcPts val="600"/>
              </a:spcBef>
            </a:pPr>
            <a:r>
              <a:rPr lang="en-US" sz="1400" dirty="0" smtClean="0"/>
              <a:t>As was the case with all true prophets of Israel, who set the standard for the entire community as role models of holiness, scholarship, and closeness to God, the Divine Presence (</a:t>
            </a:r>
            <a:r>
              <a:rPr lang="he-IL" sz="1400" dirty="0" smtClean="0">
                <a:latin typeface="Times New Roman" pitchFamily="18" charset="0"/>
                <a:cs typeface="Times New Roman" pitchFamily="18" charset="0"/>
              </a:rPr>
              <a:t>שְׁכִינָה</a:t>
            </a:r>
            <a:r>
              <a:rPr lang="he-IL" sz="1400" dirty="0" smtClean="0"/>
              <a:t> </a:t>
            </a:r>
            <a:r>
              <a:rPr lang="en-US" sz="1400" dirty="0" smtClean="0"/>
              <a:t> [</a:t>
            </a:r>
            <a:r>
              <a:rPr lang="en-US" sz="1400" i="1" dirty="0" smtClean="0"/>
              <a:t>sh’chi</a:t>
            </a:r>
            <a:r>
              <a:rPr lang="en-US" sz="1100" b="1" i="1" dirty="0" smtClean="0"/>
              <a:t>NAH</a:t>
            </a:r>
            <a:r>
              <a:rPr lang="en-US" sz="1400" dirty="0" smtClean="0"/>
              <a:t>]) came to rest upon Isaiah and endowed him with the gift of prophecy as he reached this level of spiritual and ethical achievement.  Here Isaiah is a herald of joy, telling his people that God will yet free them from their captivity and exile.  The spirit he is talking of is the spirit of prophecy.  Through this </a:t>
            </a:r>
            <a:r>
              <a:rPr lang="en-US" sz="1400" dirty="0" smtClean="0"/>
              <a:t>gift </a:t>
            </a:r>
            <a:r>
              <a:rPr lang="en-US" sz="1400" dirty="0" smtClean="0"/>
              <a:t>Isaiah was able to convey to the people of Israel the divine message of promise that is developed throughout this and the following chapter, a vivid picture of Israel and Jerusalem in the messianic era.</a:t>
            </a:r>
          </a:p>
          <a:p>
            <a:pPr algn="ctr">
              <a:spcBef>
                <a:spcPts val="600"/>
              </a:spcBef>
            </a:pPr>
            <a:r>
              <a:rPr lang="en-US" sz="1400" dirty="0" smtClean="0"/>
              <a:t>--- Continued on the next slide ---</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12</a:t>
            </a:fld>
            <a:r>
              <a:rPr lang="en-US" dirty="0"/>
              <a:t> of </a:t>
            </a:r>
            <a:r>
              <a:rPr lang="en-US" dirty="0" smtClean="0"/>
              <a:t>14</a:t>
            </a:r>
            <a:endParaRPr lang="en-US" dirty="0"/>
          </a:p>
        </p:txBody>
      </p:sp>
      <p:sp>
        <p:nvSpPr>
          <p:cNvPr id="37890" name="Text Box 2"/>
          <p:cNvSpPr txBox="1">
            <a:spLocks noChangeArrowheads="1"/>
          </p:cNvSpPr>
          <p:nvPr/>
        </p:nvSpPr>
        <p:spPr bwMode="auto">
          <a:xfrm>
            <a:off x="539510" y="476061"/>
            <a:ext cx="8064980" cy="5478423"/>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p>
          <a:p>
            <a:pPr algn="ctr">
              <a:spcBef>
                <a:spcPts val="600"/>
              </a:spcBef>
            </a:pPr>
            <a:r>
              <a:rPr lang="en-US" sz="1500" b="1" dirty="0" smtClean="0"/>
              <a:t>Comparing Context</a:t>
            </a:r>
            <a:r>
              <a:rPr lang="en-US" sz="1500" dirty="0" smtClean="0"/>
              <a:t> (continued)</a:t>
            </a:r>
            <a:endParaRPr lang="en-US" sz="1500" u="sng" dirty="0" smtClean="0"/>
          </a:p>
          <a:p>
            <a:pPr>
              <a:spcBef>
                <a:spcPts val="600"/>
              </a:spcBef>
            </a:pPr>
            <a:r>
              <a:rPr lang="en-US" sz="1400" dirty="0" smtClean="0"/>
              <a:t>By placing Isaiah's words in the mouth of Jesus, the author of the Gospel of Luke actually has Jesus admitting, contrary to mainline Christian beliefs, that he is, at best, only a prophet and not God.  Moreover, the New Testament offers no evidence that Jesus fulfilled the actions described in Isaiah 61:1-2.  </a:t>
            </a:r>
            <a:r>
              <a:rPr lang="en-US" sz="1400" i="1" dirty="0" smtClean="0">
                <a:solidFill>
                  <a:srgbClr val="FF0000"/>
                </a:solidFill>
              </a:rPr>
              <a:t>Did he free any captives or prisoners</a:t>
            </a:r>
            <a:r>
              <a:rPr lang="en-US" sz="1400" dirty="0" smtClean="0">
                <a:solidFill>
                  <a:srgbClr val="FF0000"/>
                </a:solidFill>
              </a:rPr>
              <a:t>?  Against whom did he come in vengeance?</a:t>
            </a:r>
          </a:p>
          <a:p>
            <a:pPr>
              <a:spcBef>
                <a:spcPts val="600"/>
              </a:spcBef>
            </a:pPr>
            <a:endParaRPr lang="en-US" sz="1400" dirty="0" smtClean="0"/>
          </a:p>
          <a:p>
            <a:pPr>
              <a:spcBef>
                <a:spcPts val="600"/>
              </a:spcBef>
            </a:pPr>
            <a:endParaRPr lang="en-US" sz="1400" dirty="0" smtClean="0"/>
          </a:p>
          <a:p>
            <a:pPr>
              <a:spcBef>
                <a:spcPts val="60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p:txBody>
      </p:sp>
      <p:graphicFrame>
        <p:nvGraphicFramePr>
          <p:cNvPr id="97283" name="Object 3"/>
          <p:cNvGraphicFramePr>
            <a:graphicFrameLocks noChangeAspect="1"/>
          </p:cNvGraphicFramePr>
          <p:nvPr/>
        </p:nvGraphicFramePr>
        <p:xfrm>
          <a:off x="885152" y="2104039"/>
          <a:ext cx="7391400" cy="3638550"/>
        </p:xfrm>
        <a:graphic>
          <a:graphicData uri="http://schemas.openxmlformats.org/presentationml/2006/ole">
            <p:oleObj spid="_x0000_s97283" name="Document" r:id="rId4" imgW="7401988" imgH="3660798"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13</a:t>
            </a:fld>
            <a:r>
              <a:rPr lang="en-US" dirty="0"/>
              <a:t> of </a:t>
            </a:r>
            <a:r>
              <a:rPr lang="en-US" dirty="0" smtClean="0"/>
              <a:t>14</a:t>
            </a:r>
            <a:endParaRPr lang="en-US" dirty="0"/>
          </a:p>
        </p:txBody>
      </p:sp>
      <p:sp>
        <p:nvSpPr>
          <p:cNvPr id="37890" name="Text Box 2"/>
          <p:cNvSpPr txBox="1">
            <a:spLocks noChangeArrowheads="1"/>
          </p:cNvSpPr>
          <p:nvPr/>
        </p:nvSpPr>
        <p:spPr bwMode="auto">
          <a:xfrm>
            <a:off x="539511" y="752248"/>
            <a:ext cx="8064980" cy="4909036"/>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p>
          <a:p>
            <a:pPr algn="ctr">
              <a:spcBef>
                <a:spcPts val="600"/>
              </a:spcBef>
            </a:pPr>
            <a:r>
              <a:rPr lang="en-US" sz="1500" b="1" dirty="0" smtClean="0"/>
              <a:t>Christian missionary counter argument and the Jewish response</a:t>
            </a:r>
          </a:p>
          <a:p>
            <a:pPr>
              <a:spcBef>
                <a:spcPts val="600"/>
              </a:spcBef>
            </a:pPr>
            <a:r>
              <a:rPr lang="en-US" sz="1400" dirty="0" smtClean="0"/>
              <a:t>The textual differences between Luke 4:18-19 and Isaiah 61:1-2 cannot be denied and, therefore, the options available to Christian missionaries are rather limited, leaving one common argument vis-à-vis the irrefutable evidence.</a:t>
            </a:r>
          </a:p>
          <a:p>
            <a:pPr>
              <a:spcBef>
                <a:spcPts val="600"/>
              </a:spcBef>
            </a:pPr>
            <a:endParaRPr lang="en-US" sz="1400" dirty="0" smtClean="0"/>
          </a:p>
          <a:p>
            <a:pPr>
              <a:spcBef>
                <a:spcPts val="600"/>
              </a:spcBef>
            </a:pPr>
            <a:r>
              <a:rPr lang="en-US" sz="1400" dirty="0" smtClean="0"/>
              <a:t>Christians acknowledge and accept the doctrine of the divinity of Jesus.  As God, they claim he had the right and the authority to paraphrase, in any way that suited him, Isaiah’s inspired words.</a:t>
            </a:r>
          </a:p>
          <a:p>
            <a:pPr>
              <a:spcBef>
                <a:spcPts val="0"/>
              </a:spcBef>
            </a:pPr>
            <a:endParaRPr lang="en-US" sz="1400" dirty="0" smtClean="0"/>
          </a:p>
          <a:p>
            <a:pPr>
              <a:spcBef>
                <a:spcPts val="0"/>
              </a:spcBef>
            </a:pPr>
            <a:endParaRPr lang="en-US" sz="1400" dirty="0" smtClean="0"/>
          </a:p>
          <a:p>
            <a:pPr>
              <a:spcBef>
                <a:spcPts val="0"/>
              </a:spcBef>
            </a:pPr>
            <a:r>
              <a:rPr lang="en-US" sz="1400" dirty="0" smtClean="0"/>
              <a:t>The Hebrew Bible does not support the Christian belief that Jesus is a son that God fathered, who was "God in the flesh" on earth, and who, as part of the triune godhead, was divine.</a:t>
            </a:r>
          </a:p>
          <a:p>
            <a:pPr>
              <a:spcBef>
                <a:spcPts val="600"/>
              </a:spcBef>
            </a:pPr>
            <a:r>
              <a:rPr lang="en-US" sz="1400" dirty="0" smtClean="0"/>
              <a:t>Moreover, to suggest that God can and will do as he pleases and even violate the rules and laws He gave to Israel, would be analogous to parents, as role models, teaching their children to "do as I say but not as I do".  The Hebrew Bible is replete with examples in which Israel is asked to emulate and follow God’s ways.  </a:t>
            </a:r>
            <a:r>
              <a:rPr lang="en-US" sz="1400" i="1" dirty="0" smtClean="0">
                <a:solidFill>
                  <a:srgbClr val="FF0000"/>
                </a:solidFill>
              </a:rPr>
              <a:t>Are they to also follow the example where God violates his own rules?  What sense would it then make to have faith, and what would be the point of having the Bible?</a:t>
            </a:r>
          </a:p>
          <a:p>
            <a:pPr>
              <a:spcBef>
                <a:spcPts val="600"/>
              </a:spcBef>
            </a:pPr>
            <a:r>
              <a:rPr lang="en-US" sz="1400" dirty="0" smtClean="0"/>
              <a:t>Finally, it is ludicrous to suggest that God had to appoint (“anoint”) Himself to carry out a mission.  The Christian view of Psalms 22:1, according to which Jesus complains to God about having been forsaken by him, is another example of such incongruous logic.</a:t>
            </a:r>
          </a:p>
        </p:txBody>
      </p:sp>
      <p:graphicFrame>
        <p:nvGraphicFramePr>
          <p:cNvPr id="99331" name="Object 3"/>
          <p:cNvGraphicFramePr>
            <a:graphicFrameLocks noChangeAspect="1"/>
          </p:cNvGraphicFramePr>
          <p:nvPr/>
        </p:nvGraphicFramePr>
        <p:xfrm>
          <a:off x="3074218" y="2161646"/>
          <a:ext cx="2952750" cy="219075"/>
        </p:xfrm>
        <a:graphic>
          <a:graphicData uri="http://schemas.openxmlformats.org/presentationml/2006/ole">
            <p:oleObj spid="_x0000_s99331" name="Document" r:id="rId4" imgW="2956902" imgH="219158" progId="Word.Document.12">
              <p:embed/>
            </p:oleObj>
          </a:graphicData>
        </a:graphic>
      </p:graphicFrame>
      <p:graphicFrame>
        <p:nvGraphicFramePr>
          <p:cNvPr id="99332" name="Object 4"/>
          <p:cNvGraphicFramePr>
            <a:graphicFrameLocks noChangeAspect="1"/>
          </p:cNvGraphicFramePr>
          <p:nvPr/>
        </p:nvGraphicFramePr>
        <p:xfrm>
          <a:off x="3419860" y="3025751"/>
          <a:ext cx="2171700" cy="228600"/>
        </p:xfrm>
        <a:graphic>
          <a:graphicData uri="http://schemas.openxmlformats.org/presentationml/2006/ole">
            <p:oleObj spid="_x0000_s99332" name="Document" r:id="rId5" imgW="2174956" imgH="228890"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14</a:t>
            </a:fld>
            <a:r>
              <a:rPr lang="en-US" dirty="0"/>
              <a:t> of </a:t>
            </a:r>
            <a:r>
              <a:rPr lang="en-US" dirty="0" smtClean="0"/>
              <a:t>14</a:t>
            </a:r>
            <a:endParaRPr lang="en-US" dirty="0"/>
          </a:p>
        </p:txBody>
      </p:sp>
      <p:sp>
        <p:nvSpPr>
          <p:cNvPr id="37890" name="Text Box 2"/>
          <p:cNvSpPr txBox="1">
            <a:spLocks noChangeArrowheads="1"/>
          </p:cNvSpPr>
          <p:nvPr/>
        </p:nvSpPr>
        <p:spPr bwMode="auto">
          <a:xfrm>
            <a:off x="539510" y="422200"/>
            <a:ext cx="8064980" cy="5586145"/>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Summary</a:t>
            </a:r>
          </a:p>
          <a:p>
            <a:pPr>
              <a:spcBef>
                <a:spcPts val="600"/>
              </a:spcBef>
            </a:pPr>
            <a:r>
              <a:rPr lang="en-US" sz="1500" dirty="0" smtClean="0"/>
              <a:t>According to the New Testament and, thus, the Christian perspective, Jesus quotes Isaiah 61:1-2 in Luke 4:18-19, modulo some changes he made to the source, which he, being "God incarnate", was entitled to do, as he was reading from it.  When he was done, he told the crowd that these Scriptures were fulfilled in him at that time.</a:t>
            </a:r>
          </a:p>
          <a:p>
            <a:pPr>
              <a:spcBef>
                <a:spcPts val="600"/>
              </a:spcBef>
            </a:pPr>
            <a:r>
              <a:rPr lang="en-US" sz="1500" dirty="0" smtClean="0"/>
              <a:t>Christian missionaries defend their doctrines by claiming that the advent of Jesus and of the New Testament are elements of a new revelation, one that the Jews who lived prior to the Christian era did not receive.  </a:t>
            </a:r>
            <a:r>
              <a:rPr lang="en-US" sz="1500" i="1" dirty="0" smtClean="0">
                <a:solidFill>
                  <a:srgbClr val="FF0000"/>
                </a:solidFill>
              </a:rPr>
              <a:t>Can this be true?  Were doctrines of such importance hidden from the Jewish people for some 1,300 years after the Revelation at Mount Sinai?  Were all the Jews who lived before the time of Jesus deceived or tricked?</a:t>
            </a:r>
          </a:p>
          <a:p>
            <a:pPr>
              <a:spcBef>
                <a:spcPts val="600"/>
              </a:spcBef>
            </a:pPr>
            <a:r>
              <a:rPr lang="en-US" sz="1500" dirty="0" smtClean="0"/>
              <a:t>As DSS research has demonstrated, the text of the Hebrew Bible did not change in any significant manner from the period of the Qumran texts to the time of preparation of the Masoretic Text that is in use today, a span of well over 1,000 years.  A Jew who read Isaiah 61 before the birth of Jesus still read essentially the same text as a Jew who reads it today and, clearly, the message remains unchanged as well.  No, there were no secret revelations planned and, according to the prophets, Israel received all that was to be revealed, and this cannot be stated in any clearer way than in the Hebrew Bible itself:</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p:txBody>
      </p:sp>
      <p:graphicFrame>
        <p:nvGraphicFramePr>
          <p:cNvPr id="100355" name="Object 3"/>
          <p:cNvGraphicFramePr>
            <a:graphicFrameLocks noChangeAspect="1"/>
          </p:cNvGraphicFramePr>
          <p:nvPr/>
        </p:nvGraphicFramePr>
        <p:xfrm>
          <a:off x="657225" y="4695825"/>
          <a:ext cx="7781925" cy="180975"/>
        </p:xfrm>
        <a:graphic>
          <a:graphicData uri="http://schemas.openxmlformats.org/presentationml/2006/ole">
            <p:oleObj spid="_x0000_s100355" name="Document" r:id="rId4" imgW="7792781" imgH="181310" progId="Word.Document.12">
              <p:embed/>
            </p:oleObj>
          </a:graphicData>
        </a:graphic>
      </p:graphicFrame>
      <p:graphicFrame>
        <p:nvGraphicFramePr>
          <p:cNvPr id="100356" name="Object 4"/>
          <p:cNvGraphicFramePr>
            <a:graphicFrameLocks noChangeAspect="1"/>
          </p:cNvGraphicFramePr>
          <p:nvPr/>
        </p:nvGraphicFramePr>
        <p:xfrm>
          <a:off x="942975" y="5038725"/>
          <a:ext cx="7305675" cy="828675"/>
        </p:xfrm>
        <a:graphic>
          <a:graphicData uri="http://schemas.openxmlformats.org/presentationml/2006/ole">
            <p:oleObj spid="_x0000_s100356" name="Document" r:id="rId5" imgW="7316187" imgH="829411"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CE7E5334-FF18-477B-A110-D135FA415F70}" type="slidenum">
              <a:rPr lang="en-US"/>
              <a:pPr/>
              <a:t>2</a:t>
            </a:fld>
            <a:r>
              <a:rPr lang="en-US" dirty="0"/>
              <a:t> of </a:t>
            </a:r>
            <a:r>
              <a:rPr lang="en-US" dirty="0" smtClean="0"/>
              <a:t>14</a:t>
            </a:r>
            <a:endParaRPr lang="en-US" dirty="0"/>
          </a:p>
        </p:txBody>
      </p:sp>
      <p:sp>
        <p:nvSpPr>
          <p:cNvPr id="15362" name="Text Box 2"/>
          <p:cNvSpPr txBox="1">
            <a:spLocks noChangeArrowheads="1"/>
          </p:cNvSpPr>
          <p:nvPr/>
        </p:nvSpPr>
        <p:spPr bwMode="auto">
          <a:xfrm>
            <a:off x="827088" y="1174909"/>
            <a:ext cx="7467600" cy="4431983"/>
          </a:xfrm>
          <a:prstGeom prst="rect">
            <a:avLst/>
          </a:prstGeom>
          <a:solidFill>
            <a:srgbClr val="CCFFCC"/>
          </a:solidFill>
          <a:ln w="9525">
            <a:solidFill>
              <a:schemeClr val="tx1"/>
            </a:solidFill>
            <a:miter lim="800000"/>
            <a:headEnd/>
            <a:tailEnd/>
          </a:ln>
          <a:effectLst/>
        </p:spPr>
        <p:txBody>
          <a:bodyPr anchor="ctr">
            <a:spAutoFit/>
          </a:bodyPr>
          <a:lstStyle/>
          <a:p>
            <a:pPr algn="ctr">
              <a:spcBef>
                <a:spcPct val="50000"/>
              </a:spcBef>
            </a:pPr>
            <a:r>
              <a:rPr lang="en-US" u="sng" dirty="0">
                <a:cs typeface="Arial" charset="0"/>
              </a:rPr>
              <a:t>Introduction</a:t>
            </a:r>
          </a:p>
          <a:p>
            <a:pPr>
              <a:spcBef>
                <a:spcPct val="50000"/>
              </a:spcBef>
            </a:pPr>
            <a:r>
              <a:rPr lang="en-US" sz="1600" dirty="0" smtClean="0">
                <a:cs typeface="Arial" charset="0"/>
              </a:rPr>
              <a:t>The issue of whether Jesus, Christianity's Messiah, was properly anointed in order to qualify as Messiah was addressed, and resolved, in a previous lesson titled “Proper Anointment vs. Smeared with Ointment?”.   It is, however, important to also deal with related claims, particularly when they invoke passages from the Hebrew Bible which allegedly support claims such as the one regarding the anointment of Jesus.</a:t>
            </a:r>
            <a:endParaRPr lang="en-US" sz="1600" dirty="0">
              <a:cs typeface="Arial" charset="0"/>
            </a:endParaRPr>
          </a:p>
          <a:p>
            <a:pPr>
              <a:spcBef>
                <a:spcPct val="50000"/>
              </a:spcBef>
            </a:pPr>
            <a:r>
              <a:rPr lang="en-US" sz="1600" dirty="0" smtClean="0">
                <a:cs typeface="Arial" charset="0"/>
              </a:rPr>
              <a:t>A case-in-point is the passage Luke 4:16-21, of which two verses, Luke 4:18-19, are claimed to be quotes of Isaiah 61:1-2.  In the original passage from the Book of Isaiah, the prophet declares that God has selected (anointed) him to prophesy about the future of Israel.  The “parallel” passage in the Gospel of Luke has Jesus claiming to have fulfilled the role described by Isaiah, and Christian missionaries use this passage as evidence to support their claim that Jesus was duly anointed for his ministry as the Messiah.</a:t>
            </a:r>
          </a:p>
          <a:p>
            <a:pPr>
              <a:spcBef>
                <a:spcPct val="50000"/>
              </a:spcBef>
            </a:pPr>
            <a:r>
              <a:rPr lang="en-US" sz="1600" dirty="0" smtClean="0">
                <a:cs typeface="Arial" charset="0"/>
              </a:rPr>
              <a:t>In this lesson we analyze the relevant texts from the New Testament and the Hebrew Bible in order to determine the validity of this claim.</a:t>
            </a:r>
            <a:endParaRPr lang="en-US" sz="1600" dirty="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March 30, 2016</a:t>
            </a:r>
            <a:endParaRPr lang="en-US"/>
          </a:p>
        </p:txBody>
      </p:sp>
      <p:sp>
        <p:nvSpPr>
          <p:cNvPr id="5" name="Footer Placeholder 2"/>
          <p:cNvSpPr>
            <a:spLocks noGrp="1"/>
          </p:cNvSpPr>
          <p:nvPr>
            <p:ph type="ftr" sz="quarter" idx="11"/>
          </p:nvPr>
        </p:nvSpPr>
        <p:spPr/>
        <p:txBody>
          <a:bodyPr/>
          <a:lstStyle/>
          <a:p>
            <a:r>
              <a:rPr lang="en-US" smtClean="0"/>
              <a:t>"Use the Source, Luke!"</a:t>
            </a:r>
            <a:endParaRPr lang="en-US"/>
          </a:p>
        </p:txBody>
      </p:sp>
      <p:sp>
        <p:nvSpPr>
          <p:cNvPr id="6" name="Slide Number Placeholder 3"/>
          <p:cNvSpPr>
            <a:spLocks noGrp="1"/>
          </p:cNvSpPr>
          <p:nvPr>
            <p:ph type="sldNum" sz="quarter" idx="12"/>
          </p:nvPr>
        </p:nvSpPr>
        <p:spPr/>
        <p:txBody>
          <a:bodyPr/>
          <a:lstStyle/>
          <a:p>
            <a:r>
              <a:rPr lang="en-US" dirty="0"/>
              <a:t>Page </a:t>
            </a:r>
            <a:fld id="{D9AEAAAA-3D1E-49A8-9F29-E2AAAB6864A2}" type="slidenum">
              <a:rPr lang="en-US"/>
              <a:pPr/>
              <a:t>3</a:t>
            </a:fld>
            <a:r>
              <a:rPr lang="en-US" dirty="0"/>
              <a:t> of </a:t>
            </a:r>
            <a:r>
              <a:rPr lang="en-US" dirty="0" smtClean="0"/>
              <a:t>14</a:t>
            </a:r>
            <a:endParaRPr lang="en-US" dirty="0"/>
          </a:p>
        </p:txBody>
      </p:sp>
      <p:sp>
        <p:nvSpPr>
          <p:cNvPr id="52226" name="Text Box 2"/>
          <p:cNvSpPr txBox="1">
            <a:spLocks noChangeArrowheads="1"/>
          </p:cNvSpPr>
          <p:nvPr/>
        </p:nvSpPr>
        <p:spPr bwMode="auto">
          <a:xfrm>
            <a:off x="366689" y="643751"/>
            <a:ext cx="8468229" cy="5478423"/>
          </a:xfrm>
          <a:prstGeom prst="rect">
            <a:avLst/>
          </a:prstGeom>
          <a:solidFill>
            <a:srgbClr val="CCFFCC"/>
          </a:solidFill>
          <a:ln w="9525">
            <a:solidFill>
              <a:schemeClr val="tx1"/>
            </a:solidFill>
            <a:miter lim="800000"/>
            <a:headEnd/>
            <a:tailEnd/>
          </a:ln>
          <a:effectLst/>
        </p:spPr>
        <p:txBody>
          <a:bodyPr wrap="square" anchor="ctr">
            <a:spAutoFit/>
          </a:bodyPr>
          <a:lstStyle/>
          <a:p>
            <a:pPr algn="ctr">
              <a:spcBef>
                <a:spcPct val="50000"/>
              </a:spcBef>
            </a:pPr>
            <a:endParaRPr lang="en-US" sz="1000" u="sng" dirty="0">
              <a:cs typeface="Arial" charset="0"/>
            </a:endParaRPr>
          </a:p>
          <a:p>
            <a:pPr algn="ctr"/>
            <a:r>
              <a:rPr lang="en-US" u="sng" dirty="0" smtClean="0">
                <a:cs typeface="Arial" charset="0"/>
              </a:rPr>
              <a:t>The Christian Perspective</a:t>
            </a:r>
            <a:endParaRPr lang="en-US" u="sng" dirty="0">
              <a:cs typeface="Arial" charset="0"/>
            </a:endParaRPr>
          </a:p>
          <a:p>
            <a:pPr>
              <a:spcBef>
                <a:spcPct val="25000"/>
              </a:spcBef>
            </a:pPr>
            <a:r>
              <a:rPr lang="en-US" sz="1600" dirty="0" smtClean="0">
                <a:cs typeface="Arial" charset="0"/>
              </a:rPr>
              <a:t>The following account describes the scenario from which the claim originates (the portion allegedly quoted from the Book of Isaiah is highlighted):</a:t>
            </a:r>
            <a:endParaRPr lang="en-US" sz="1600" dirty="0">
              <a:cs typeface="Arial" charset="0"/>
            </a:endParaRPr>
          </a:p>
          <a:p>
            <a:pPr>
              <a:spcBef>
                <a:spcPts val="600"/>
              </a:spcBef>
            </a:pPr>
            <a:endParaRPr lang="en-US" sz="1600" dirty="0">
              <a:cs typeface="Arial" charset="0"/>
            </a:endParaRPr>
          </a:p>
          <a:p>
            <a:pPr>
              <a:spcBef>
                <a:spcPts val="600"/>
              </a:spcBef>
            </a:pPr>
            <a:endParaRPr lang="en-US" sz="1600" dirty="0">
              <a:cs typeface="Arial" charset="0"/>
            </a:endParaRPr>
          </a:p>
          <a:p>
            <a:pPr>
              <a:spcBef>
                <a:spcPts val="600"/>
              </a:spcBef>
            </a:pPr>
            <a:endParaRPr lang="en-US" sz="1600" dirty="0">
              <a:cs typeface="Arial" charset="0"/>
            </a:endParaRPr>
          </a:p>
          <a:p>
            <a:pPr>
              <a:spcBef>
                <a:spcPts val="600"/>
              </a:spcBef>
            </a:pPr>
            <a:endParaRPr lang="en-US" sz="1600" dirty="0">
              <a:cs typeface="Arial" charset="0"/>
            </a:endParaRPr>
          </a:p>
          <a:p>
            <a:pPr>
              <a:spcBef>
                <a:spcPts val="600"/>
              </a:spcBef>
            </a:pPr>
            <a:r>
              <a:rPr lang="en-US" sz="1600" dirty="0" smtClean="0">
                <a:cs typeface="Arial" charset="0"/>
              </a:rPr>
              <a:t>The author describes how Jesus went to the synagogue in Nazareth on the Sabbath, and there the “book” of Isaiah was handed to him.  He opened the “book”, read a certain short passage from it, then closed it, returned the “book” to the person who gave it to him, and declared the Scripture to have been fulfilled in him.</a:t>
            </a:r>
            <a:endParaRPr lang="en-US" sz="1600" dirty="0">
              <a:cs typeface="Arial" charset="0"/>
            </a:endParaRPr>
          </a:p>
          <a:p>
            <a:pPr>
              <a:spcBef>
                <a:spcPts val="600"/>
              </a:spcBef>
            </a:pPr>
            <a:r>
              <a:rPr lang="en-US" sz="1600" dirty="0" smtClean="0">
                <a:cs typeface="Arial" charset="0"/>
              </a:rPr>
              <a:t>Luke 4:16-21 is part of a larger passage that speaks of Jesus' ministry in the Galilee, which also includes an account of his rejection in Nazareth.  Christian commentators generally view Isaiah 61:1-2 as having been spoken by the Messiah, though some attribute these words to the "divine pre-incarnated Messiah" speaking through his prophet Isaiah.  In the text, this figure gives an account of his present commission, his ministry to bring gospel mercy – his so-called "first coming", and also points to his future commission, to bring judgment on non-believers and comfort to Zion – his so-called "second coming", where the time span between the two advents is called the "acceptable year".</a:t>
            </a:r>
            <a:endParaRPr lang="en-US" sz="1600" dirty="0">
              <a:cs typeface="Arial" charset="0"/>
            </a:endParaRPr>
          </a:p>
        </p:txBody>
      </p:sp>
      <p:graphicFrame>
        <p:nvGraphicFramePr>
          <p:cNvPr id="52229" name="Object 5"/>
          <p:cNvGraphicFramePr>
            <a:graphicFrameLocks noChangeAspect="1"/>
          </p:cNvGraphicFramePr>
          <p:nvPr/>
        </p:nvGraphicFramePr>
        <p:xfrm>
          <a:off x="485775" y="1762125"/>
          <a:ext cx="8248650" cy="1285875"/>
        </p:xfrm>
        <a:graphic>
          <a:graphicData uri="http://schemas.openxmlformats.org/presentationml/2006/ole">
            <p:oleObj spid="_x0000_s52229" name="Document" r:id="rId4" imgW="8269736" imgH="1287191"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US" smtClean="0"/>
              <a:t>March 30, 2016</a:t>
            </a:r>
            <a:endParaRPr lang="en-US"/>
          </a:p>
        </p:txBody>
      </p:sp>
      <p:sp>
        <p:nvSpPr>
          <p:cNvPr id="6" name="Footer Placeholder 2"/>
          <p:cNvSpPr>
            <a:spLocks noGrp="1"/>
          </p:cNvSpPr>
          <p:nvPr>
            <p:ph type="ftr" sz="quarter" idx="11"/>
          </p:nvPr>
        </p:nvSpPr>
        <p:spPr/>
        <p:txBody>
          <a:bodyPr/>
          <a:lstStyle/>
          <a:p>
            <a:r>
              <a:rPr lang="en-US" smtClean="0"/>
              <a:t>"Use the Source, Luke!"</a:t>
            </a:r>
            <a:endParaRPr lang="en-US"/>
          </a:p>
        </p:txBody>
      </p:sp>
      <p:sp>
        <p:nvSpPr>
          <p:cNvPr id="7" name="Slide Number Placeholder 3"/>
          <p:cNvSpPr>
            <a:spLocks noGrp="1"/>
          </p:cNvSpPr>
          <p:nvPr>
            <p:ph type="sldNum" sz="quarter" idx="12"/>
          </p:nvPr>
        </p:nvSpPr>
        <p:spPr/>
        <p:txBody>
          <a:bodyPr/>
          <a:lstStyle/>
          <a:p>
            <a:r>
              <a:rPr lang="en-US" dirty="0"/>
              <a:t>Page </a:t>
            </a:r>
            <a:fld id="{10394987-6B4D-49AA-A640-6402E4D46F0E}" type="slidenum">
              <a:rPr lang="en-US"/>
              <a:pPr/>
              <a:t>4</a:t>
            </a:fld>
            <a:r>
              <a:rPr lang="en-US" dirty="0"/>
              <a:t> of </a:t>
            </a:r>
            <a:r>
              <a:rPr lang="en-US" dirty="0" smtClean="0"/>
              <a:t>14</a:t>
            </a:r>
            <a:endParaRPr lang="en-US" dirty="0"/>
          </a:p>
        </p:txBody>
      </p:sp>
      <p:sp>
        <p:nvSpPr>
          <p:cNvPr id="48130" name="Text Box 2"/>
          <p:cNvSpPr txBox="1">
            <a:spLocks noChangeArrowheads="1"/>
          </p:cNvSpPr>
          <p:nvPr/>
        </p:nvSpPr>
        <p:spPr bwMode="auto">
          <a:xfrm>
            <a:off x="597117" y="791325"/>
            <a:ext cx="8007373" cy="5016758"/>
          </a:xfrm>
          <a:prstGeom prst="rect">
            <a:avLst/>
          </a:prstGeom>
          <a:solidFill>
            <a:srgbClr val="CCFFCC"/>
          </a:solidFill>
          <a:ln w="9525">
            <a:solidFill>
              <a:schemeClr val="tx1"/>
            </a:solidFill>
            <a:miter lim="800000"/>
            <a:headEnd/>
            <a:tailEnd/>
          </a:ln>
          <a:effectLst/>
        </p:spPr>
        <p:txBody>
          <a:bodyPr wrap="square" anchor="ctr">
            <a:spAutoFit/>
          </a:bodyPr>
          <a:lstStyle/>
          <a:p>
            <a:pPr algn="ctr"/>
            <a:endParaRPr lang="en-US" sz="1000" dirty="0"/>
          </a:p>
          <a:p>
            <a:pPr algn="ctr"/>
            <a:r>
              <a:rPr lang="en-US" u="sng" dirty="0" smtClean="0"/>
              <a:t>Analysis of the Relevant Accounts</a:t>
            </a:r>
            <a:endParaRPr lang="en-US" u="sng" dirty="0">
              <a:cs typeface="Arial" charset="0"/>
            </a:endParaRPr>
          </a:p>
          <a:p>
            <a:pPr>
              <a:spcBef>
                <a:spcPts val="600"/>
              </a:spcBef>
            </a:pPr>
            <a:r>
              <a:rPr lang="en-US" sz="1600" dirty="0" smtClean="0">
                <a:cs typeface="Arial" charset="0"/>
              </a:rPr>
              <a:t>The fact that Luke 4:18-19 is a representation of Isaiah 61:1-2 is not at issue.  What needs to be determined is how accurately this representation reflects the Hebrew text of Isaiah 61:1-2, as well as whether the context of Luke 4 is consistent with the context of Isaiah 61.</a:t>
            </a:r>
            <a:endParaRPr lang="en-US" sz="1600" dirty="0">
              <a:cs typeface="Arial" charset="0"/>
            </a:endParaRPr>
          </a:p>
          <a:p>
            <a:pPr algn="ctr">
              <a:spcBef>
                <a:spcPts val="600"/>
              </a:spcBef>
            </a:pPr>
            <a:r>
              <a:rPr lang="en-US" sz="1600" b="1" dirty="0" smtClean="0">
                <a:cs typeface="Arial" charset="0"/>
              </a:rPr>
              <a:t>Investigating the Texts</a:t>
            </a:r>
          </a:p>
          <a:p>
            <a:pPr>
              <a:spcBef>
                <a:spcPts val="600"/>
              </a:spcBef>
            </a:pPr>
            <a:r>
              <a:rPr lang="en-US" sz="1600" dirty="0" smtClean="0">
                <a:cs typeface="Arial" charset="0"/>
              </a:rPr>
              <a:t>The table on the next slide shows side-by-side English renditions of Luke 4:18-19 in the KJV New Testament, of Isaiah 61:1-2 in the KJV "Old Testament" and in the Hebrew Bible, and the corresponding passage from the Hebrew Bible (the Masoretic Text [MT]).  The (hand-annotated) parallel passage from </a:t>
            </a:r>
            <a:r>
              <a:rPr lang="en-US" sz="1400" i="1" u="sng" dirty="0" smtClean="0">
                <a:cs typeface="Arial" charset="0"/>
              </a:rPr>
              <a:t>The Great Isaiah Scroll</a:t>
            </a:r>
            <a:r>
              <a:rPr lang="en-US" sz="1600" dirty="0" smtClean="0">
                <a:cs typeface="Arial" charset="0"/>
              </a:rPr>
              <a:t> that was discovered in Cave 1 at Qumran is displayed at the top of the table.  This portion of the text was taken from Page 49 of </a:t>
            </a:r>
            <a:r>
              <a:rPr lang="en-US" sz="1400" i="1" u="sng" dirty="0" smtClean="0">
                <a:cs typeface="Arial" charset="0"/>
              </a:rPr>
              <a:t>The Great Isaiah Scroll</a:t>
            </a:r>
            <a:r>
              <a:rPr lang="en-US" sz="1600" dirty="0" smtClean="0">
                <a:cs typeface="Arial" charset="0"/>
              </a:rPr>
              <a:t> website (</a:t>
            </a:r>
            <a:r>
              <a:rPr lang="en-US" sz="1600" dirty="0" smtClean="0">
                <a:cs typeface="Arial" charset="0"/>
                <a:hlinkClick r:id="rId3"/>
              </a:rPr>
              <a:t>http://www.ao.net/~fmoeller/qumdir.htm</a:t>
            </a:r>
            <a:r>
              <a:rPr lang="en-US" sz="1600" dirty="0" smtClean="0">
                <a:cs typeface="Arial" charset="0"/>
              </a:rPr>
              <a:t>), where images of the complete </a:t>
            </a:r>
            <a:r>
              <a:rPr lang="en-US" sz="1400" u="sng" dirty="0" smtClean="0">
                <a:cs typeface="Arial" charset="0"/>
              </a:rPr>
              <a:t>Isaiah A Scroll</a:t>
            </a:r>
            <a:r>
              <a:rPr lang="en-US" sz="1600" dirty="0" smtClean="0">
                <a:cs typeface="Arial" charset="0"/>
              </a:rPr>
              <a:t> from Qumran Cave 1 (</a:t>
            </a:r>
            <a:r>
              <a:rPr lang="en-US" sz="1400" b="1" dirty="0" smtClean="0">
                <a:cs typeface="Arial" charset="0"/>
              </a:rPr>
              <a:t>1QIsaª</a:t>
            </a:r>
            <a:r>
              <a:rPr lang="en-US" sz="1600" dirty="0" smtClean="0">
                <a:cs typeface="Arial" charset="0"/>
              </a:rPr>
              <a:t>) are displayed.  [</a:t>
            </a:r>
            <a:r>
              <a:rPr lang="en-US" sz="1600" i="1" u="sng" dirty="0" smtClean="0">
                <a:solidFill>
                  <a:srgbClr val="CC6600"/>
                </a:solidFill>
                <a:cs typeface="Arial" charset="0"/>
              </a:rPr>
              <a:t>Disclaimer</a:t>
            </a:r>
            <a:r>
              <a:rPr lang="en-US" sz="1600" i="1" dirty="0" smtClean="0">
                <a:solidFill>
                  <a:srgbClr val="CC6600"/>
                </a:solidFill>
                <a:cs typeface="Arial" charset="0"/>
              </a:rPr>
              <a:t>: The Christian author of that particular web-site offers his commentary on the various displayed portions of the Scroll, commentary that is replete with errors and Christological bias.  Caveat Emptor!</a:t>
            </a:r>
            <a:r>
              <a:rPr lang="en-US" sz="1600" dirty="0" smtClean="0">
                <a:cs typeface="Arial" charset="0"/>
              </a:rPr>
              <a:t>]</a:t>
            </a:r>
          </a:p>
          <a:p>
            <a:pPr algn="ctr">
              <a:spcBef>
                <a:spcPts val="600"/>
              </a:spcBef>
            </a:pPr>
            <a:r>
              <a:rPr lang="en-US" sz="1600" dirty="0" smtClean="0">
                <a:cs typeface="Arial" charset="0"/>
              </a:rPr>
              <a:t>--- Continued on the next slide ---</a:t>
            </a:r>
            <a:endParaRPr lang="en-US" sz="1600" dirty="0">
              <a:cs typeface="Arial" charset="0"/>
            </a:endParaRPr>
          </a:p>
          <a:p>
            <a:endParaRPr lang="en-US" sz="1600" dirty="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5</a:t>
            </a:fld>
            <a:r>
              <a:rPr lang="en-US" dirty="0"/>
              <a:t> of </a:t>
            </a:r>
            <a:r>
              <a:rPr lang="en-US" dirty="0" smtClean="0"/>
              <a:t>14</a:t>
            </a:r>
            <a:endParaRPr lang="en-US" dirty="0"/>
          </a:p>
        </p:txBody>
      </p:sp>
      <p:sp>
        <p:nvSpPr>
          <p:cNvPr id="37890" name="Text Box 2"/>
          <p:cNvSpPr txBox="1">
            <a:spLocks noChangeArrowheads="1"/>
          </p:cNvSpPr>
          <p:nvPr/>
        </p:nvSpPr>
        <p:spPr bwMode="auto">
          <a:xfrm>
            <a:off x="539510" y="160590"/>
            <a:ext cx="8121650" cy="6109365"/>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u="sng" dirty="0" smtClean="0"/>
              <a:t>Analysis of the Relevant Accounts (continued)</a:t>
            </a:r>
          </a:p>
          <a:p>
            <a:pPr algn="ctr">
              <a:spcBef>
                <a:spcPts val="600"/>
              </a:spcBef>
            </a:pPr>
            <a:r>
              <a:rPr lang="en-US" sz="1600" b="1" dirty="0" smtClean="0"/>
              <a:t>Investigating the Texts </a:t>
            </a:r>
            <a:r>
              <a:rPr lang="en-US" sz="1600" dirty="0" smtClean="0"/>
              <a:t>(continued)</a:t>
            </a:r>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spcBef>
                <a:spcPts val="0"/>
              </a:spcBef>
            </a:pPr>
            <a:endParaRPr lang="en-US" sz="1600" dirty="0" smtClean="0"/>
          </a:p>
          <a:p>
            <a:pPr algn="ctr">
              <a:spcBef>
                <a:spcPts val="0"/>
              </a:spcBef>
            </a:pPr>
            <a:r>
              <a:rPr lang="en-US" sz="1600" dirty="0" smtClean="0"/>
              <a:t>--- Continued on the next slide ---</a:t>
            </a:r>
            <a:endParaRPr lang="en-US" sz="1600" dirty="0"/>
          </a:p>
        </p:txBody>
      </p:sp>
      <p:graphicFrame>
        <p:nvGraphicFramePr>
          <p:cNvPr id="72706" name="Object 2"/>
          <p:cNvGraphicFramePr>
            <a:graphicFrameLocks noChangeAspect="1"/>
          </p:cNvGraphicFramePr>
          <p:nvPr/>
        </p:nvGraphicFramePr>
        <p:xfrm>
          <a:off x="1638300" y="893763"/>
          <a:ext cx="5875338" cy="5067300"/>
        </p:xfrm>
        <a:graphic>
          <a:graphicData uri="http://schemas.openxmlformats.org/presentationml/2006/ole">
            <p:oleObj spid="_x0000_s72706" name="Document" r:id="rId4" imgW="6107091" imgH="5075707"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March 30, 2016</a:t>
            </a:r>
            <a:endParaRPr lang="en-US"/>
          </a:p>
        </p:txBody>
      </p:sp>
      <p:sp>
        <p:nvSpPr>
          <p:cNvPr id="4" name="Footer Placeholder 2"/>
          <p:cNvSpPr>
            <a:spLocks noGrp="1"/>
          </p:cNvSpPr>
          <p:nvPr>
            <p:ph type="ftr" sz="quarter" idx="11"/>
          </p:nvPr>
        </p:nvSpPr>
        <p:spPr/>
        <p:txBody>
          <a:bodyPr/>
          <a:lstStyle/>
          <a:p>
            <a:r>
              <a:rPr lang="en-US" smtClean="0"/>
              <a:t>"Use the Source, Luke!"</a:t>
            </a:r>
            <a:endParaRPr lang="en-US"/>
          </a:p>
        </p:txBody>
      </p:sp>
      <p:sp>
        <p:nvSpPr>
          <p:cNvPr id="5" name="Slide Number Placeholder 3"/>
          <p:cNvSpPr>
            <a:spLocks noGrp="1"/>
          </p:cNvSpPr>
          <p:nvPr>
            <p:ph type="sldNum" sz="quarter" idx="12"/>
          </p:nvPr>
        </p:nvSpPr>
        <p:spPr/>
        <p:txBody>
          <a:bodyPr/>
          <a:lstStyle/>
          <a:p>
            <a:r>
              <a:rPr lang="en-US" dirty="0"/>
              <a:t>Page </a:t>
            </a:r>
            <a:fld id="{58A55C80-BD77-4293-A943-498D846F836B}" type="slidenum">
              <a:rPr lang="en-US"/>
              <a:pPr/>
              <a:t>6</a:t>
            </a:fld>
            <a:r>
              <a:rPr lang="en-US" dirty="0"/>
              <a:t> of </a:t>
            </a:r>
            <a:r>
              <a:rPr lang="en-US" dirty="0" smtClean="0"/>
              <a:t>14</a:t>
            </a:r>
            <a:endParaRPr lang="en-US" dirty="0"/>
          </a:p>
        </p:txBody>
      </p:sp>
      <p:sp>
        <p:nvSpPr>
          <p:cNvPr id="37890" name="Text Box 2"/>
          <p:cNvSpPr txBox="1">
            <a:spLocks noChangeArrowheads="1"/>
          </p:cNvSpPr>
          <p:nvPr/>
        </p:nvSpPr>
        <p:spPr bwMode="auto">
          <a:xfrm>
            <a:off x="136261" y="164437"/>
            <a:ext cx="8871477" cy="6101670"/>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p>
          <a:p>
            <a:pPr algn="ctr">
              <a:spcBef>
                <a:spcPts val="600"/>
              </a:spcBef>
            </a:pPr>
            <a:r>
              <a:rPr lang="en-US" sz="1500" b="1" dirty="0" smtClean="0"/>
              <a:t>Investigating the Texts</a:t>
            </a:r>
            <a:r>
              <a:rPr lang="en-US" sz="1500" dirty="0" smtClean="0"/>
              <a:t> - </a:t>
            </a:r>
            <a:r>
              <a:rPr lang="en-US" sz="1500" u="sng" dirty="0" smtClean="0"/>
              <a:t>The Hebrew Texts</a:t>
            </a:r>
          </a:p>
          <a:p>
            <a:pPr>
              <a:spcBef>
                <a:spcPts val="600"/>
              </a:spcBef>
            </a:pPr>
            <a:r>
              <a:rPr lang="en-US" sz="1400" dirty="0" smtClean="0"/>
              <a:t>A comparison of Isaiah 61:1-2 in the MT with the text from the parallel passage in </a:t>
            </a:r>
            <a:r>
              <a:rPr lang="en-US" sz="1400" i="1" u="sng" dirty="0" smtClean="0"/>
              <a:t>The Great Isaiah Scroll</a:t>
            </a:r>
            <a:r>
              <a:rPr lang="en-US" sz="1400" dirty="0" smtClean="0"/>
              <a:t> reveals only one difference, where the MT has the extra word</a:t>
            </a:r>
            <a:r>
              <a:rPr lang="he-IL" sz="1500" dirty="0" smtClean="0">
                <a:latin typeface="Times New Roman" pitchFamily="18" charset="0"/>
                <a:cs typeface="Times New Roman" pitchFamily="18" charset="0"/>
              </a:rPr>
              <a:t>אדני</a:t>
            </a:r>
            <a:r>
              <a:rPr lang="he-IL" sz="1600" dirty="0" smtClean="0">
                <a:latin typeface="Times New Roman" pitchFamily="18" charset="0"/>
                <a:cs typeface="Times New Roman" pitchFamily="18" charset="0"/>
              </a:rPr>
              <a:t> </a:t>
            </a:r>
            <a:r>
              <a:rPr lang="en-US" sz="1400" dirty="0" smtClean="0"/>
              <a:t> (</a:t>
            </a:r>
            <a:r>
              <a:rPr lang="en-US" sz="1400" i="1" dirty="0" smtClean="0"/>
              <a:t>A-do</a:t>
            </a:r>
            <a:r>
              <a:rPr lang="en-US" sz="1100" b="1" i="1" dirty="0" smtClean="0"/>
              <a:t>NAI</a:t>
            </a:r>
            <a:r>
              <a:rPr lang="en-US" sz="1400" dirty="0" smtClean="0"/>
              <a:t>), </a:t>
            </a:r>
            <a:r>
              <a:rPr lang="en-US" sz="1300" b="1" dirty="0" smtClean="0"/>
              <a:t>the Lord</a:t>
            </a:r>
            <a:r>
              <a:rPr lang="en-US" sz="1400" dirty="0" smtClean="0"/>
              <a:t> [</a:t>
            </a:r>
            <a:r>
              <a:rPr lang="en-US" sz="1200" dirty="0" smtClean="0">
                <a:solidFill>
                  <a:srgbClr val="0000FF"/>
                </a:solidFill>
              </a:rPr>
              <a:t>it should be noted that in the MT, the Tetragrammaton, </a:t>
            </a:r>
            <a:r>
              <a:rPr lang="he-IL" sz="1500" dirty="0" smtClean="0">
                <a:solidFill>
                  <a:srgbClr val="0000FF"/>
                </a:solidFill>
                <a:latin typeface="Times New Roman" pitchFamily="18" charset="0"/>
                <a:cs typeface="Times New Roman" pitchFamily="18" charset="0"/>
              </a:rPr>
              <a:t>יהוה</a:t>
            </a:r>
            <a:r>
              <a:rPr lang="en-US" sz="1200" dirty="0" smtClean="0">
                <a:solidFill>
                  <a:srgbClr val="0000FF"/>
                </a:solidFill>
              </a:rPr>
              <a:t>, has vowel markings to have it pronounced as “</a:t>
            </a:r>
            <a:r>
              <a:rPr lang="en-US" sz="1200" i="1" dirty="0" smtClean="0">
                <a:solidFill>
                  <a:srgbClr val="0000FF"/>
                </a:solidFill>
              </a:rPr>
              <a:t>elo</a:t>
            </a:r>
            <a:r>
              <a:rPr lang="en-US" sz="1000" b="1" i="1" dirty="0" smtClean="0">
                <a:solidFill>
                  <a:srgbClr val="0000FF"/>
                </a:solidFill>
              </a:rPr>
              <a:t>HIM</a:t>
            </a:r>
            <a:r>
              <a:rPr lang="en-US" sz="1200" dirty="0" smtClean="0">
                <a:solidFill>
                  <a:srgbClr val="0000FF"/>
                </a:solidFill>
              </a:rPr>
              <a:t>” in this verse, a title for the Creator normally translated as “</a:t>
            </a:r>
            <a:r>
              <a:rPr lang="en-US" sz="1100" b="1" dirty="0" smtClean="0">
                <a:solidFill>
                  <a:srgbClr val="0000FF"/>
                </a:solidFill>
              </a:rPr>
              <a:t>God</a:t>
            </a:r>
            <a:r>
              <a:rPr lang="en-US" sz="1200" dirty="0" smtClean="0">
                <a:solidFill>
                  <a:srgbClr val="0000FF"/>
                </a:solidFill>
              </a:rPr>
              <a:t>”.  The </a:t>
            </a:r>
            <a:r>
              <a:rPr lang="en-US" sz="1200" i="1" dirty="0" smtClean="0">
                <a:solidFill>
                  <a:srgbClr val="0000FF"/>
                </a:solidFill>
              </a:rPr>
              <a:t>Targum Yonatan</a:t>
            </a:r>
            <a:r>
              <a:rPr lang="en-US" sz="1200" dirty="0" smtClean="0">
                <a:solidFill>
                  <a:srgbClr val="0000FF"/>
                </a:solidFill>
              </a:rPr>
              <a:t> has the actual word </a:t>
            </a:r>
            <a:r>
              <a:rPr lang="he-IL" sz="1500" dirty="0" smtClean="0">
                <a:solidFill>
                  <a:srgbClr val="0000FF"/>
                </a:solidFill>
                <a:latin typeface="Times New Roman" pitchFamily="18" charset="0"/>
                <a:cs typeface="Times New Roman" pitchFamily="18" charset="0"/>
              </a:rPr>
              <a:t>אלהים</a:t>
            </a:r>
            <a:r>
              <a:rPr lang="en-US" sz="1200" dirty="0" smtClean="0">
                <a:solidFill>
                  <a:srgbClr val="0000FF"/>
                </a:solidFill>
              </a:rPr>
              <a:t> (</a:t>
            </a:r>
            <a:r>
              <a:rPr lang="en-US" sz="1200" i="1" dirty="0" smtClean="0">
                <a:solidFill>
                  <a:srgbClr val="0000FF"/>
                </a:solidFill>
              </a:rPr>
              <a:t>E-lo</a:t>
            </a:r>
            <a:r>
              <a:rPr lang="en-US" sz="1000" b="1" i="1" dirty="0" smtClean="0">
                <a:solidFill>
                  <a:srgbClr val="0000FF"/>
                </a:solidFill>
              </a:rPr>
              <a:t>HIM</a:t>
            </a:r>
            <a:r>
              <a:rPr lang="en-US" sz="1200" dirty="0" smtClean="0">
                <a:solidFill>
                  <a:srgbClr val="0000FF"/>
                </a:solidFill>
              </a:rPr>
              <a:t>) in that place</a:t>
            </a:r>
            <a:r>
              <a:rPr lang="en-US" sz="1400" dirty="0" smtClean="0"/>
              <a:t>].  The Hebrew word and its renditions in the other texts are highlighted in the table on the previous slide.</a:t>
            </a:r>
          </a:p>
          <a:p>
            <a:pPr>
              <a:spcBef>
                <a:spcPts val="600"/>
              </a:spcBef>
              <a:spcAft>
                <a:spcPts val="300"/>
              </a:spcAft>
            </a:pPr>
            <a:r>
              <a:rPr lang="en-US" sz="1400" dirty="0" smtClean="0"/>
              <a:t>Dead Sea Scroll (DSS) scholars have found variant manuscripts among the discoveries, two of which were scrolls of the Book of Isaiah (Isaiah A and Isaiah B), both found in Cave 1.  The </a:t>
            </a:r>
            <a:r>
              <a:rPr lang="en-US" sz="1400" i="1" u="sng" dirty="0" smtClean="0"/>
              <a:t>Isaiah A Scroll</a:t>
            </a:r>
            <a:r>
              <a:rPr lang="en-US" sz="1400" dirty="0" smtClean="0"/>
              <a:t> (1QIsa</a:t>
            </a:r>
            <a:r>
              <a:rPr lang="en-US" sz="1400" baseline="30000" dirty="0" smtClean="0"/>
              <a:t>a</a:t>
            </a:r>
            <a:r>
              <a:rPr lang="en-US" sz="1400" dirty="0" smtClean="0"/>
              <a:t>), dated by radio-carbon analysis to 335-327 BCE and by paleographic analysis to 202-107 BCE,  is an almost completely preserved scroll, while the </a:t>
            </a:r>
            <a:r>
              <a:rPr lang="en-US" sz="1400" i="1" u="sng" dirty="0" smtClean="0"/>
              <a:t>Isaiah B Scroll</a:t>
            </a:r>
            <a:r>
              <a:rPr lang="en-US" sz="1400" dirty="0" smtClean="0"/>
              <a:t> (</a:t>
            </a:r>
            <a:r>
              <a:rPr lang="en-US" sz="1200" b="1" dirty="0" smtClean="0"/>
              <a:t>1QIsa</a:t>
            </a:r>
            <a:r>
              <a:rPr lang="en-US" sz="1200" b="1" baseline="30000" dirty="0" smtClean="0"/>
              <a:t>b</a:t>
            </a:r>
            <a:r>
              <a:rPr lang="en-US" sz="1400" dirty="0" smtClean="0"/>
              <a:t>), dated to the Herodian period, 30 BCE- 70 CE, contains preserved portions of Chapters 10-66, but unlike the former, is an incomplete scroll with some chapters missing, leaving only fragmentary remains.  Regarding the variations between the two Isaiah scrolls, Prof. Lawrence H. Schiffman, a prominent DSS scholar writes [</a:t>
            </a:r>
            <a:r>
              <a:rPr lang="en-US" sz="1200" i="1" u="sng" dirty="0" smtClean="0"/>
              <a:t>Reclaiming the Dead Sea Scrolls</a:t>
            </a:r>
            <a:r>
              <a:rPr lang="en-US" sz="1200" dirty="0" smtClean="0"/>
              <a:t>, pp. 173-174</a:t>
            </a:r>
            <a:r>
              <a:rPr lang="en-US" sz="1400" dirty="0" smtClean="0"/>
              <a:t>] -</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0"/>
              </a:spcBef>
            </a:pPr>
            <a:endParaRPr lang="en-US" sz="1400" dirty="0" smtClean="0"/>
          </a:p>
          <a:p>
            <a:pPr>
              <a:spcBef>
                <a:spcPts val="600"/>
              </a:spcBef>
            </a:pPr>
            <a:endParaRPr lang="en-US" sz="1400" dirty="0" smtClean="0"/>
          </a:p>
          <a:p>
            <a:pPr>
              <a:spcBef>
                <a:spcPts val="600"/>
              </a:spcBef>
            </a:pPr>
            <a:r>
              <a:rPr lang="en-US" sz="1400" dirty="0" smtClean="0"/>
              <a:t>Consequently, it is not surprising that virtually all translations available today follow the MT in the opening verse, Isaiah 61:1, with the phrase "</a:t>
            </a:r>
            <a:r>
              <a:rPr lang="en-US" sz="1200" b="1" dirty="0" smtClean="0"/>
              <a:t>the Lord God</a:t>
            </a:r>
            <a:r>
              <a:rPr lang="en-US" sz="1400" dirty="0" smtClean="0"/>
              <a:t>" that includes the “extra” phrase "</a:t>
            </a:r>
            <a:r>
              <a:rPr lang="en-US" sz="1200" b="1" dirty="0" smtClean="0"/>
              <a:t>the Lord</a:t>
            </a:r>
            <a:r>
              <a:rPr lang="en-US" sz="1400" dirty="0" smtClean="0"/>
              <a:t>" for</a:t>
            </a:r>
            <a:r>
              <a:rPr lang="he-IL" sz="1500" dirty="0" smtClean="0">
                <a:latin typeface="Times New Roman" pitchFamily="18" charset="0"/>
                <a:cs typeface="Times New Roman" pitchFamily="18" charset="0"/>
              </a:rPr>
              <a:t>אדני</a:t>
            </a:r>
            <a:r>
              <a:rPr lang="he-IL" sz="1400" dirty="0" smtClean="0"/>
              <a:t>  </a:t>
            </a:r>
            <a:r>
              <a:rPr lang="en-US" sz="1400" dirty="0" smtClean="0"/>
              <a:t>.  Exceptions to this pattern are two ancient Christian translations, the LXX and Jerome's Latin Vulgate, both of which follow the </a:t>
            </a:r>
            <a:r>
              <a:rPr lang="en-US" sz="1400" i="1" u="sng" dirty="0" smtClean="0"/>
              <a:t>Isaiah A Scroll</a:t>
            </a:r>
            <a:r>
              <a:rPr lang="en-US" sz="1400" dirty="0" smtClean="0"/>
              <a:t> and have "</a:t>
            </a:r>
            <a:r>
              <a:rPr lang="en-US" sz="1200" b="1" dirty="0" smtClean="0"/>
              <a:t>God</a:t>
            </a:r>
            <a:r>
              <a:rPr lang="en-US" sz="1400" dirty="0" smtClean="0"/>
              <a:t>".  The </a:t>
            </a:r>
            <a:r>
              <a:rPr lang="en-US" sz="1400" i="1" u="sng" dirty="0" smtClean="0"/>
              <a:t>Targum Yonatan</a:t>
            </a:r>
            <a:r>
              <a:rPr lang="en-US" sz="1400" dirty="0" smtClean="0"/>
              <a:t>, which pre-dates the Masoretic era, has "</a:t>
            </a:r>
            <a:r>
              <a:rPr lang="en-US" sz="1200" b="1" dirty="0" smtClean="0"/>
              <a:t>the Lord God</a:t>
            </a:r>
            <a:r>
              <a:rPr lang="en-US" sz="1400" dirty="0" smtClean="0"/>
              <a:t>".</a:t>
            </a:r>
          </a:p>
          <a:p>
            <a:pPr algn="ctr">
              <a:spcBef>
                <a:spcPts val="0"/>
              </a:spcBef>
            </a:pPr>
            <a:r>
              <a:rPr lang="en-US" sz="1400" dirty="0" smtClean="0"/>
              <a:t>--- Continued on the next slide ---</a:t>
            </a:r>
            <a:endParaRPr lang="en-US" sz="1400" dirty="0"/>
          </a:p>
        </p:txBody>
      </p:sp>
      <p:graphicFrame>
        <p:nvGraphicFramePr>
          <p:cNvPr id="82947" name="Object 3"/>
          <p:cNvGraphicFramePr>
            <a:graphicFrameLocks noChangeAspect="1"/>
          </p:cNvGraphicFramePr>
          <p:nvPr/>
        </p:nvGraphicFramePr>
        <p:xfrm>
          <a:off x="250825" y="3683000"/>
          <a:ext cx="8686800" cy="1123950"/>
        </p:xfrm>
        <a:graphic>
          <a:graphicData uri="http://schemas.openxmlformats.org/presentationml/2006/ole">
            <p:oleObj spid="_x0000_s82947" name="Document" r:id="rId4" imgW="8699103" imgH="1126067"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March 30, 2016</a:t>
            </a:r>
            <a:endParaRPr lang="en-US"/>
          </a:p>
        </p:txBody>
      </p:sp>
      <p:sp>
        <p:nvSpPr>
          <p:cNvPr id="5" name="Footer Placeholder 2"/>
          <p:cNvSpPr>
            <a:spLocks noGrp="1"/>
          </p:cNvSpPr>
          <p:nvPr>
            <p:ph type="ftr" sz="quarter" idx="11"/>
          </p:nvPr>
        </p:nvSpPr>
        <p:spPr/>
        <p:txBody>
          <a:bodyPr/>
          <a:lstStyle/>
          <a:p>
            <a:r>
              <a:rPr lang="en-US" smtClean="0"/>
              <a:t>"Use the Source, Luke!"</a:t>
            </a:r>
            <a:endParaRPr lang="en-US"/>
          </a:p>
        </p:txBody>
      </p:sp>
      <p:sp>
        <p:nvSpPr>
          <p:cNvPr id="6" name="Slide Number Placeholder 3"/>
          <p:cNvSpPr>
            <a:spLocks noGrp="1"/>
          </p:cNvSpPr>
          <p:nvPr>
            <p:ph type="sldNum" sz="quarter" idx="12"/>
          </p:nvPr>
        </p:nvSpPr>
        <p:spPr/>
        <p:txBody>
          <a:bodyPr/>
          <a:lstStyle/>
          <a:p>
            <a:r>
              <a:rPr lang="en-US" dirty="0" smtClean="0"/>
              <a:t>Page </a:t>
            </a:r>
            <a:fld id="{BDC4EC56-0611-4942-AA6F-0CADCDD22095}" type="slidenum">
              <a:rPr lang="en-US" smtClean="0"/>
              <a:pPr/>
              <a:t>7</a:t>
            </a:fld>
            <a:r>
              <a:rPr lang="en-US" dirty="0" smtClean="0"/>
              <a:t> of 14</a:t>
            </a:r>
            <a:endParaRPr lang="en-US" dirty="0"/>
          </a:p>
        </p:txBody>
      </p:sp>
      <p:sp>
        <p:nvSpPr>
          <p:cNvPr id="54274" name="Text Box 2"/>
          <p:cNvSpPr txBox="1">
            <a:spLocks noChangeArrowheads="1"/>
          </p:cNvSpPr>
          <p:nvPr/>
        </p:nvSpPr>
        <p:spPr bwMode="auto">
          <a:xfrm>
            <a:off x="251476" y="312047"/>
            <a:ext cx="8641050" cy="5893921"/>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r>
              <a:rPr lang="en-US" sz="1600" u="sng" dirty="0"/>
              <a:t>)</a:t>
            </a:r>
            <a:endParaRPr lang="en-US" sz="1600" dirty="0"/>
          </a:p>
          <a:p>
            <a:pPr algn="ctr">
              <a:spcBef>
                <a:spcPts val="600"/>
              </a:spcBef>
            </a:pPr>
            <a:r>
              <a:rPr lang="en-US" sz="1500" b="1" dirty="0" smtClean="0">
                <a:cs typeface="Arial" charset="0"/>
              </a:rPr>
              <a:t>Investigating the Texts</a:t>
            </a:r>
            <a:r>
              <a:rPr lang="en-US" sz="1500" dirty="0" smtClean="0">
                <a:cs typeface="Arial" charset="0"/>
              </a:rPr>
              <a:t> – </a:t>
            </a:r>
            <a:r>
              <a:rPr lang="en-US" sz="1500" u="sng" dirty="0" smtClean="0">
                <a:cs typeface="Arial" charset="0"/>
              </a:rPr>
              <a:t>Comparing the Texts</a:t>
            </a:r>
          </a:p>
          <a:p>
            <a:pPr>
              <a:spcBef>
                <a:spcPts val="600"/>
              </a:spcBef>
            </a:pPr>
            <a:r>
              <a:rPr lang="en-US" sz="1500" dirty="0" smtClean="0">
                <a:cs typeface="Arial" charset="0"/>
              </a:rPr>
              <a:t>The KJV and Jewish translations of Isaiah 61:1-2 are reasonably similar.  On the other hand, the texts of Luke 4:18-19 and its alleged source, Isaiah 61:1-2, are considerably different and require further analysis.  When these two passages are compared, it becomes evident that the author of the Gospel of Luke modified Isaiah's words as he placed them on the lips of Jesus.  To help illustrate the incongruence of these passages, their two component verses are compared next.</a:t>
            </a:r>
          </a:p>
          <a:p>
            <a:pPr>
              <a:spcBef>
                <a:spcPts val="600"/>
              </a:spcBef>
            </a:pPr>
            <a:r>
              <a:rPr lang="nn-NO" sz="1500" b="1" dirty="0" smtClean="0">
                <a:cs typeface="Arial" charset="0"/>
              </a:rPr>
              <a:t>Luke 4:18 vs. Isaiah 61:1</a:t>
            </a:r>
          </a:p>
          <a:p>
            <a:pPr>
              <a:spcBef>
                <a:spcPts val="600"/>
              </a:spcBef>
            </a:pPr>
            <a:r>
              <a:rPr lang="en-US" sz="1500" dirty="0" smtClean="0">
                <a:cs typeface="Arial" charset="0"/>
              </a:rPr>
              <a:t>The verse Luke 4:18 is divided into the six </a:t>
            </a:r>
          </a:p>
          <a:p>
            <a:pPr>
              <a:spcBef>
                <a:spcPts val="0"/>
              </a:spcBef>
            </a:pPr>
            <a:r>
              <a:rPr lang="en-US" sz="1500" dirty="0" smtClean="0">
                <a:cs typeface="Arial" charset="0"/>
              </a:rPr>
              <a:t>phrases that are separated by commas and </a:t>
            </a:r>
          </a:p>
          <a:p>
            <a:pPr>
              <a:spcBef>
                <a:spcPts val="0"/>
              </a:spcBef>
            </a:pPr>
            <a:r>
              <a:rPr lang="en-US" sz="1500" dirty="0" smtClean="0">
                <a:cs typeface="Arial" charset="0"/>
              </a:rPr>
              <a:t>each phrase is placed in a separate row in </a:t>
            </a:r>
          </a:p>
          <a:p>
            <a:pPr>
              <a:spcBef>
                <a:spcPts val="0"/>
              </a:spcBef>
            </a:pPr>
            <a:r>
              <a:rPr lang="en-US" sz="1500" dirty="0" smtClean="0">
                <a:cs typeface="Arial" charset="0"/>
              </a:rPr>
              <a:t>the table.  Within a given row, under each </a:t>
            </a:r>
          </a:p>
          <a:p>
            <a:pPr>
              <a:spcBef>
                <a:spcPts val="0"/>
              </a:spcBef>
            </a:pPr>
            <a:r>
              <a:rPr lang="en-US" sz="1500" dirty="0" smtClean="0">
                <a:cs typeface="Arial" charset="0"/>
              </a:rPr>
              <a:t>phrase from Luke 4:18 in the KJV New </a:t>
            </a:r>
          </a:p>
          <a:p>
            <a:pPr>
              <a:spcBef>
                <a:spcPts val="0"/>
              </a:spcBef>
            </a:pPr>
            <a:r>
              <a:rPr lang="en-US" sz="1500" dirty="0" smtClean="0">
                <a:cs typeface="Arial" charset="0"/>
              </a:rPr>
              <a:t>Testament (NT) are placed the </a:t>
            </a:r>
          </a:p>
          <a:p>
            <a:pPr>
              <a:spcBef>
                <a:spcPts val="0"/>
              </a:spcBef>
            </a:pPr>
            <a:r>
              <a:rPr lang="en-US" sz="1500" dirty="0" smtClean="0">
                <a:cs typeface="Arial" charset="0"/>
              </a:rPr>
              <a:t>corresponding phrases from the KJV </a:t>
            </a:r>
          </a:p>
          <a:p>
            <a:pPr>
              <a:spcBef>
                <a:spcPts val="0"/>
              </a:spcBef>
            </a:pPr>
            <a:r>
              <a:rPr lang="en-US" sz="1500" dirty="0" smtClean="0">
                <a:cs typeface="Arial" charset="0"/>
              </a:rPr>
              <a:t>"Old Testament" (OT) translation of </a:t>
            </a:r>
          </a:p>
          <a:p>
            <a:pPr>
              <a:spcBef>
                <a:spcPts val="0"/>
              </a:spcBef>
            </a:pPr>
            <a:r>
              <a:rPr lang="en-US" sz="1500" dirty="0" smtClean="0">
                <a:cs typeface="Arial" charset="0"/>
              </a:rPr>
              <a:t>Isaiah 61:1 and from the Jewish translation </a:t>
            </a:r>
          </a:p>
          <a:p>
            <a:pPr>
              <a:spcBef>
                <a:spcPts val="0"/>
              </a:spcBef>
            </a:pPr>
            <a:r>
              <a:rPr lang="en-US" sz="1500" dirty="0" smtClean="0">
                <a:cs typeface="Arial" charset="0"/>
              </a:rPr>
              <a:t>of Isaiah 61:1 in the Hebrew Bible (HB), </a:t>
            </a:r>
          </a:p>
          <a:p>
            <a:pPr>
              <a:spcBef>
                <a:spcPts val="0"/>
              </a:spcBef>
            </a:pPr>
            <a:r>
              <a:rPr lang="en-US" sz="1500" dirty="0" smtClean="0">
                <a:cs typeface="Arial" charset="0"/>
              </a:rPr>
              <a:t>respectively.  NT Portions that require special </a:t>
            </a:r>
          </a:p>
          <a:p>
            <a:pPr>
              <a:spcBef>
                <a:spcPts val="0"/>
              </a:spcBef>
            </a:pPr>
            <a:r>
              <a:rPr lang="en-US" sz="1500" dirty="0" smtClean="0">
                <a:cs typeface="Arial" charset="0"/>
              </a:rPr>
              <a:t>attention are shown in darker highlight.</a:t>
            </a:r>
          </a:p>
          <a:p>
            <a:pPr>
              <a:spcBef>
                <a:spcPts val="0"/>
              </a:spcBef>
            </a:pPr>
            <a:endParaRPr lang="en-US" sz="1400" dirty="0">
              <a:cs typeface="Arial" charset="0"/>
            </a:endParaRPr>
          </a:p>
          <a:p>
            <a:pPr>
              <a:spcBef>
                <a:spcPts val="0"/>
              </a:spcBef>
            </a:pPr>
            <a:endParaRPr lang="en-US" sz="1400" dirty="0">
              <a:cs typeface="Arial" charset="0"/>
            </a:endParaRPr>
          </a:p>
          <a:p>
            <a:pPr lvl="1" defTabSz="228600">
              <a:spcBef>
                <a:spcPts val="0"/>
              </a:spcBef>
            </a:pPr>
            <a:endParaRPr lang="en-US" sz="1400" dirty="0">
              <a:cs typeface="Arial" charset="0"/>
            </a:endParaRPr>
          </a:p>
          <a:p>
            <a:pPr lvl="1" defTabSz="228600">
              <a:spcBef>
                <a:spcPts val="0"/>
              </a:spcBef>
            </a:pPr>
            <a:r>
              <a:rPr lang="en-US" sz="1400" dirty="0" smtClean="0">
                <a:cs typeface="Arial" charset="0"/>
              </a:rPr>
              <a:t>--- Continued on the next slide ---</a:t>
            </a:r>
            <a:endParaRPr lang="en-US" sz="1400" dirty="0">
              <a:cs typeface="Arial" charset="0"/>
            </a:endParaRPr>
          </a:p>
        </p:txBody>
      </p:sp>
      <p:graphicFrame>
        <p:nvGraphicFramePr>
          <p:cNvPr id="54281" name="Object 9"/>
          <p:cNvGraphicFramePr>
            <a:graphicFrameLocks noChangeAspect="1"/>
          </p:cNvGraphicFramePr>
          <p:nvPr/>
        </p:nvGraphicFramePr>
        <p:xfrm>
          <a:off x="4168751" y="2507288"/>
          <a:ext cx="4676775" cy="3609975"/>
        </p:xfrm>
        <a:graphic>
          <a:graphicData uri="http://schemas.openxmlformats.org/presentationml/2006/ole">
            <p:oleObj spid="_x0000_s54281" name="Document" r:id="rId4" imgW="4687710" imgH="3682786"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March 30, 2016</a:t>
            </a:r>
            <a:endParaRPr lang="en-US"/>
          </a:p>
        </p:txBody>
      </p:sp>
      <p:sp>
        <p:nvSpPr>
          <p:cNvPr id="5" name="Footer Placeholder 2"/>
          <p:cNvSpPr>
            <a:spLocks noGrp="1"/>
          </p:cNvSpPr>
          <p:nvPr>
            <p:ph type="ftr" sz="quarter" idx="11"/>
          </p:nvPr>
        </p:nvSpPr>
        <p:spPr/>
        <p:txBody>
          <a:bodyPr/>
          <a:lstStyle/>
          <a:p>
            <a:r>
              <a:rPr lang="en-US" smtClean="0"/>
              <a:t>"Use the Source, Luke!"</a:t>
            </a:r>
            <a:endParaRPr lang="en-US"/>
          </a:p>
        </p:txBody>
      </p:sp>
      <p:sp>
        <p:nvSpPr>
          <p:cNvPr id="6" name="Slide Number Placeholder 3"/>
          <p:cNvSpPr>
            <a:spLocks noGrp="1"/>
          </p:cNvSpPr>
          <p:nvPr>
            <p:ph type="sldNum" sz="quarter" idx="12"/>
          </p:nvPr>
        </p:nvSpPr>
        <p:spPr/>
        <p:txBody>
          <a:bodyPr/>
          <a:lstStyle/>
          <a:p>
            <a:r>
              <a:rPr lang="en-US" dirty="0" smtClean="0"/>
              <a:t>Page </a:t>
            </a:r>
            <a:fld id="{BDC4EC56-0611-4942-AA6F-0CADCDD22095}" type="slidenum">
              <a:rPr lang="en-US" smtClean="0"/>
              <a:pPr/>
              <a:t>8</a:t>
            </a:fld>
            <a:r>
              <a:rPr lang="en-US" dirty="0" smtClean="0"/>
              <a:t> of 14</a:t>
            </a:r>
            <a:endParaRPr lang="en-US" dirty="0"/>
          </a:p>
        </p:txBody>
      </p:sp>
      <p:sp>
        <p:nvSpPr>
          <p:cNvPr id="54274" name="Text Box 2"/>
          <p:cNvSpPr txBox="1">
            <a:spLocks noChangeArrowheads="1"/>
          </p:cNvSpPr>
          <p:nvPr/>
        </p:nvSpPr>
        <p:spPr bwMode="auto">
          <a:xfrm>
            <a:off x="654724" y="804491"/>
            <a:ext cx="7834552" cy="4909036"/>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r>
              <a:rPr lang="en-US" sz="1600" u="sng" dirty="0"/>
              <a:t>)</a:t>
            </a:r>
            <a:endParaRPr lang="en-US" sz="1600" dirty="0"/>
          </a:p>
          <a:p>
            <a:pPr algn="ctr">
              <a:spcBef>
                <a:spcPts val="600"/>
              </a:spcBef>
            </a:pPr>
            <a:r>
              <a:rPr lang="en-US" sz="1500" b="1" dirty="0" smtClean="0">
                <a:cs typeface="Arial" charset="0"/>
              </a:rPr>
              <a:t>Investigating the Texts</a:t>
            </a:r>
            <a:r>
              <a:rPr lang="en-US" sz="1500" dirty="0" smtClean="0">
                <a:cs typeface="Arial" charset="0"/>
              </a:rPr>
              <a:t> – </a:t>
            </a:r>
            <a:r>
              <a:rPr lang="en-US" sz="1500" u="sng" dirty="0" smtClean="0">
                <a:cs typeface="Arial" charset="0"/>
              </a:rPr>
              <a:t>Comparing the Texts</a:t>
            </a:r>
          </a:p>
          <a:p>
            <a:pPr>
              <a:spcBef>
                <a:spcPts val="600"/>
              </a:spcBef>
            </a:pPr>
            <a:r>
              <a:rPr lang="nn-NO" sz="1500" b="1" dirty="0" smtClean="0">
                <a:cs typeface="Arial" charset="0"/>
              </a:rPr>
              <a:t>Luke 4:18 vs. Isaiah 61:1 </a:t>
            </a:r>
            <a:r>
              <a:rPr lang="nn-NO" sz="1500" dirty="0" smtClean="0">
                <a:cs typeface="Arial" charset="0"/>
              </a:rPr>
              <a:t>(continued)</a:t>
            </a:r>
            <a:endParaRPr lang="nn-NO" sz="1500" b="1" dirty="0" smtClean="0">
              <a:cs typeface="Arial" charset="0"/>
            </a:endParaRPr>
          </a:p>
          <a:p>
            <a:pPr>
              <a:spcBef>
                <a:spcPts val="600"/>
              </a:spcBef>
            </a:pPr>
            <a:r>
              <a:rPr lang="en-US" sz="1500" dirty="0" smtClean="0">
                <a:cs typeface="Arial" charset="0"/>
              </a:rPr>
              <a:t>This information reveals the following significant discrepancies between Luke 4:18 and the corresponding Isaiah 61:1 translations (remember, according to the account in Luke 4:16-20, Jesus was reading from the "Book" of Isaiah): </a:t>
            </a: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400" dirty="0">
              <a:cs typeface="Arial" charset="0"/>
            </a:endParaRPr>
          </a:p>
          <a:p>
            <a:pPr>
              <a:spcBef>
                <a:spcPts val="0"/>
              </a:spcBef>
            </a:pPr>
            <a:endParaRPr lang="en-US" sz="1400" dirty="0">
              <a:cs typeface="Arial" charset="0"/>
            </a:endParaRPr>
          </a:p>
          <a:p>
            <a:pPr lvl="1" defTabSz="228600">
              <a:spcBef>
                <a:spcPts val="0"/>
              </a:spcBef>
            </a:pPr>
            <a:endParaRPr lang="en-US" sz="1400" dirty="0">
              <a:cs typeface="Arial" charset="0"/>
            </a:endParaRPr>
          </a:p>
        </p:txBody>
      </p:sp>
      <p:graphicFrame>
        <p:nvGraphicFramePr>
          <p:cNvPr id="94212" name="Object 4"/>
          <p:cNvGraphicFramePr>
            <a:graphicFrameLocks noChangeAspect="1"/>
          </p:cNvGraphicFramePr>
          <p:nvPr/>
        </p:nvGraphicFramePr>
        <p:xfrm>
          <a:off x="1581150" y="2676525"/>
          <a:ext cx="5943600" cy="2457450"/>
        </p:xfrm>
        <a:graphic>
          <a:graphicData uri="http://schemas.openxmlformats.org/presentationml/2006/ole">
            <p:oleObj spid="_x0000_s94212" name="Document" r:id="rId4" imgW="5952018" imgH="2466966"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March 30, 2016</a:t>
            </a:r>
            <a:endParaRPr lang="en-US"/>
          </a:p>
        </p:txBody>
      </p:sp>
      <p:sp>
        <p:nvSpPr>
          <p:cNvPr id="5" name="Footer Placeholder 2"/>
          <p:cNvSpPr>
            <a:spLocks noGrp="1"/>
          </p:cNvSpPr>
          <p:nvPr>
            <p:ph type="ftr" sz="quarter" idx="11"/>
          </p:nvPr>
        </p:nvSpPr>
        <p:spPr/>
        <p:txBody>
          <a:bodyPr/>
          <a:lstStyle/>
          <a:p>
            <a:r>
              <a:rPr lang="en-US" smtClean="0"/>
              <a:t>"Use the Source, Luke!"</a:t>
            </a:r>
            <a:endParaRPr lang="en-US"/>
          </a:p>
        </p:txBody>
      </p:sp>
      <p:sp>
        <p:nvSpPr>
          <p:cNvPr id="6" name="Slide Number Placeholder 3"/>
          <p:cNvSpPr>
            <a:spLocks noGrp="1"/>
          </p:cNvSpPr>
          <p:nvPr>
            <p:ph type="sldNum" sz="quarter" idx="12"/>
          </p:nvPr>
        </p:nvSpPr>
        <p:spPr/>
        <p:txBody>
          <a:bodyPr/>
          <a:lstStyle/>
          <a:p>
            <a:r>
              <a:rPr lang="en-US" dirty="0" smtClean="0"/>
              <a:t>Page </a:t>
            </a:r>
            <a:fld id="{BDC4EC56-0611-4942-AA6F-0CADCDD22095}" type="slidenum">
              <a:rPr lang="en-US" smtClean="0"/>
              <a:pPr/>
              <a:t>9</a:t>
            </a:fld>
            <a:r>
              <a:rPr lang="en-US" dirty="0" smtClean="0"/>
              <a:t> of 14</a:t>
            </a:r>
            <a:endParaRPr lang="en-US" dirty="0"/>
          </a:p>
        </p:txBody>
      </p:sp>
      <p:sp>
        <p:nvSpPr>
          <p:cNvPr id="54274" name="Text Box 2"/>
          <p:cNvSpPr txBox="1">
            <a:spLocks noChangeArrowheads="1"/>
          </p:cNvSpPr>
          <p:nvPr/>
        </p:nvSpPr>
        <p:spPr bwMode="auto">
          <a:xfrm>
            <a:off x="424296" y="342827"/>
            <a:ext cx="8295408" cy="5832366"/>
          </a:xfrm>
          <a:prstGeom prst="rect">
            <a:avLst/>
          </a:prstGeom>
          <a:solidFill>
            <a:srgbClr val="CCFFCC"/>
          </a:solidFill>
          <a:ln w="9525">
            <a:solidFill>
              <a:schemeClr val="tx1"/>
            </a:solidFill>
            <a:miter lim="800000"/>
            <a:headEnd/>
            <a:tailEnd/>
          </a:ln>
          <a:effectLst/>
        </p:spPr>
        <p:txBody>
          <a:bodyPr wrap="square" anchor="ctr">
            <a:spAutoFit/>
          </a:bodyPr>
          <a:lstStyle/>
          <a:p>
            <a:pPr algn="ctr"/>
            <a:r>
              <a:rPr lang="en-US" sz="1600" u="sng" dirty="0" smtClean="0"/>
              <a:t>Analysis of the Relevant Accounts (continued</a:t>
            </a:r>
            <a:r>
              <a:rPr lang="en-US" sz="1600" u="sng" dirty="0"/>
              <a:t>)</a:t>
            </a:r>
            <a:endParaRPr lang="en-US" sz="1600" dirty="0"/>
          </a:p>
          <a:p>
            <a:pPr algn="ctr">
              <a:spcBef>
                <a:spcPts val="600"/>
              </a:spcBef>
            </a:pPr>
            <a:r>
              <a:rPr lang="en-US" sz="1500" b="1" dirty="0" smtClean="0">
                <a:cs typeface="Arial" charset="0"/>
              </a:rPr>
              <a:t>Investigating the Texts</a:t>
            </a:r>
            <a:r>
              <a:rPr lang="en-US" sz="1500" dirty="0" smtClean="0">
                <a:cs typeface="Arial" charset="0"/>
              </a:rPr>
              <a:t> – </a:t>
            </a:r>
            <a:r>
              <a:rPr lang="en-US" sz="1500" u="sng" dirty="0" smtClean="0">
                <a:cs typeface="Arial" charset="0"/>
              </a:rPr>
              <a:t>Comparing the Texts</a:t>
            </a:r>
          </a:p>
          <a:p>
            <a:pPr>
              <a:spcBef>
                <a:spcPts val="600"/>
              </a:spcBef>
            </a:pPr>
            <a:r>
              <a:rPr lang="nn-NO" sz="1500" b="1" dirty="0" smtClean="0">
                <a:cs typeface="Arial" charset="0"/>
              </a:rPr>
              <a:t>Luke 4:19 vs. Isaiah 61:2</a:t>
            </a:r>
          </a:p>
          <a:p>
            <a:pPr>
              <a:spcBef>
                <a:spcPts val="600"/>
              </a:spcBef>
            </a:pPr>
            <a:r>
              <a:rPr lang="en-US" sz="1500" dirty="0" smtClean="0">
                <a:cs typeface="Arial" charset="0"/>
              </a:rPr>
              <a:t>The verse Luke 4:19 (NT) is shown in table below, with the corresponding portions from the KJV "Old Testament" (OT) translation of Isaiah 61:2 and the Jewish translation of Isaiah 61:2 in the Hebrew Bible (HB) placed below it.  The highlighted NT portion requires special attention.</a:t>
            </a: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r>
              <a:rPr lang="en-US" sz="1500" dirty="0" smtClean="0">
                <a:cs typeface="Arial" charset="0"/>
              </a:rPr>
              <a:t>This information reveals the following significant discrepancy between Luke 4:19 and the corresponding Isaiah 61:2 translations [remember, according to the context of Luke 4:16-20, Jesus was reading from Isaiah]:</a:t>
            </a: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500" dirty="0" smtClean="0">
              <a:cs typeface="Arial" charset="0"/>
            </a:endParaRPr>
          </a:p>
          <a:p>
            <a:pPr>
              <a:spcBef>
                <a:spcPts val="0"/>
              </a:spcBef>
            </a:pPr>
            <a:endParaRPr lang="en-US" sz="1400" dirty="0">
              <a:cs typeface="Arial" charset="0"/>
            </a:endParaRPr>
          </a:p>
          <a:p>
            <a:pPr>
              <a:spcBef>
                <a:spcPts val="0"/>
              </a:spcBef>
            </a:pPr>
            <a:endParaRPr lang="en-US" sz="1400" dirty="0">
              <a:cs typeface="Arial" charset="0"/>
            </a:endParaRPr>
          </a:p>
          <a:p>
            <a:pPr lvl="1" defTabSz="228600">
              <a:spcBef>
                <a:spcPts val="0"/>
              </a:spcBef>
            </a:pPr>
            <a:endParaRPr lang="en-US" sz="1400" dirty="0">
              <a:cs typeface="Arial" charset="0"/>
            </a:endParaRPr>
          </a:p>
        </p:txBody>
      </p:sp>
      <p:graphicFrame>
        <p:nvGraphicFramePr>
          <p:cNvPr id="95235" name="Object 3"/>
          <p:cNvGraphicFramePr>
            <a:graphicFrameLocks noChangeAspect="1"/>
          </p:cNvGraphicFramePr>
          <p:nvPr/>
        </p:nvGraphicFramePr>
        <p:xfrm>
          <a:off x="2037292" y="2104039"/>
          <a:ext cx="4705350" cy="1276350"/>
        </p:xfrm>
        <a:graphic>
          <a:graphicData uri="http://schemas.openxmlformats.org/presentationml/2006/ole">
            <p:oleObj spid="_x0000_s95235" name="Document" r:id="rId4" imgW="4714387" imgH="1362526" progId="Word.Document.12">
              <p:embed/>
            </p:oleObj>
          </a:graphicData>
        </a:graphic>
      </p:graphicFrame>
      <p:graphicFrame>
        <p:nvGraphicFramePr>
          <p:cNvPr id="95237" name="Object 5"/>
          <p:cNvGraphicFramePr>
            <a:graphicFrameLocks noChangeAspect="1"/>
          </p:cNvGraphicFramePr>
          <p:nvPr/>
        </p:nvGraphicFramePr>
        <p:xfrm>
          <a:off x="1400175" y="4181475"/>
          <a:ext cx="6019800" cy="1247775"/>
        </p:xfrm>
        <a:graphic>
          <a:graphicData uri="http://schemas.openxmlformats.org/presentationml/2006/ole">
            <p:oleObj spid="_x0000_s95237" name="Document" r:id="rId5" imgW="6028446" imgH="1263761" progId="Word.Document.12">
              <p:embed/>
            </p:oleObj>
          </a:graphicData>
        </a:graphic>
      </p:graphicFrame>
      <p:graphicFrame>
        <p:nvGraphicFramePr>
          <p:cNvPr id="95238" name="Object 6"/>
          <p:cNvGraphicFramePr>
            <a:graphicFrameLocks noChangeAspect="1"/>
          </p:cNvGraphicFramePr>
          <p:nvPr/>
        </p:nvGraphicFramePr>
        <p:xfrm>
          <a:off x="1057973" y="5618066"/>
          <a:ext cx="7153275" cy="419100"/>
        </p:xfrm>
        <a:graphic>
          <a:graphicData uri="http://schemas.openxmlformats.org/presentationml/2006/ole">
            <p:oleObj spid="_x0000_s95238" name="Document" r:id="rId6" imgW="7163331" imgH="419572" progId="Word.Document.12">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3247</TotalTime>
  <Words>3088</Words>
  <Application>Microsoft Office PowerPoint</Application>
  <PresentationFormat>On-screen Show (4:3)</PresentationFormat>
  <Paragraphs>233</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Default Design</vt:lpstr>
      <vt:lpstr>Document</vt:lpstr>
      <vt:lpstr>Microsoft Office Word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Uri Yosef</dc:creator>
  <cp:lastModifiedBy>Uri</cp:lastModifiedBy>
  <cp:revision>124</cp:revision>
  <cp:lastPrinted>1601-01-01T00:00:00Z</cp:lastPrinted>
  <dcterms:created xsi:type="dcterms:W3CDTF">1601-01-01T00:00:00Z</dcterms:created>
  <dcterms:modified xsi:type="dcterms:W3CDTF">2016-03-30T01:51:41Z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