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8" r:id="rId3"/>
    <p:sldId id="273" r:id="rId4"/>
    <p:sldId id="272" r:id="rId5"/>
    <p:sldId id="267" r:id="rId6"/>
    <p:sldId id="300" r:id="rId7"/>
    <p:sldId id="299" r:id="rId8"/>
    <p:sldId id="298" r:id="rId9"/>
    <p:sldId id="301" r:id="rId10"/>
    <p:sldId id="302" r:id="rId11"/>
    <p:sldId id="288" r:id="rId12"/>
    <p:sldId id="289" r:id="rId13"/>
    <p:sldId id="303" r:id="rId14"/>
    <p:sldId id="287"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David" pitchFamily="34" charset="-79"/>
      </a:defRPr>
    </a:lvl1pPr>
    <a:lvl2pPr marL="457200" algn="l" rtl="0" fontAlgn="base">
      <a:spcBef>
        <a:spcPct val="0"/>
      </a:spcBef>
      <a:spcAft>
        <a:spcPct val="0"/>
      </a:spcAft>
      <a:defRPr kern="1200">
        <a:solidFill>
          <a:schemeClr val="tx1"/>
        </a:solidFill>
        <a:latin typeface="Arial" charset="0"/>
        <a:ea typeface="+mn-ea"/>
        <a:cs typeface="David" pitchFamily="34" charset="-79"/>
      </a:defRPr>
    </a:lvl2pPr>
    <a:lvl3pPr marL="914400" algn="l" rtl="0" fontAlgn="base">
      <a:spcBef>
        <a:spcPct val="0"/>
      </a:spcBef>
      <a:spcAft>
        <a:spcPct val="0"/>
      </a:spcAft>
      <a:defRPr kern="1200">
        <a:solidFill>
          <a:schemeClr val="tx1"/>
        </a:solidFill>
        <a:latin typeface="Arial" charset="0"/>
        <a:ea typeface="+mn-ea"/>
        <a:cs typeface="David" pitchFamily="34" charset="-79"/>
      </a:defRPr>
    </a:lvl3pPr>
    <a:lvl4pPr marL="1371600" algn="l" rtl="0" fontAlgn="base">
      <a:spcBef>
        <a:spcPct val="0"/>
      </a:spcBef>
      <a:spcAft>
        <a:spcPct val="0"/>
      </a:spcAft>
      <a:defRPr kern="1200">
        <a:solidFill>
          <a:schemeClr val="tx1"/>
        </a:solidFill>
        <a:latin typeface="Arial" charset="0"/>
        <a:ea typeface="+mn-ea"/>
        <a:cs typeface="David" pitchFamily="34" charset="-79"/>
      </a:defRPr>
    </a:lvl4pPr>
    <a:lvl5pPr marL="1828800" algn="l" rtl="0" fontAlgn="base">
      <a:spcBef>
        <a:spcPct val="0"/>
      </a:spcBef>
      <a:spcAft>
        <a:spcPct val="0"/>
      </a:spcAft>
      <a:defRPr kern="1200">
        <a:solidFill>
          <a:schemeClr val="tx1"/>
        </a:solidFill>
        <a:latin typeface="Arial" charset="0"/>
        <a:ea typeface="+mn-ea"/>
        <a:cs typeface="David" pitchFamily="34" charset="-79"/>
      </a:defRPr>
    </a:lvl5pPr>
    <a:lvl6pPr marL="2286000" algn="l" defTabSz="914400" rtl="0" eaLnBrk="1" latinLnBrk="0" hangingPunct="1">
      <a:defRPr kern="1200">
        <a:solidFill>
          <a:schemeClr val="tx1"/>
        </a:solidFill>
        <a:latin typeface="Arial" charset="0"/>
        <a:ea typeface="+mn-ea"/>
        <a:cs typeface="David" pitchFamily="34" charset="-79"/>
      </a:defRPr>
    </a:lvl6pPr>
    <a:lvl7pPr marL="2743200" algn="l" defTabSz="914400" rtl="0" eaLnBrk="1" latinLnBrk="0" hangingPunct="1">
      <a:defRPr kern="1200">
        <a:solidFill>
          <a:schemeClr val="tx1"/>
        </a:solidFill>
        <a:latin typeface="Arial" charset="0"/>
        <a:ea typeface="+mn-ea"/>
        <a:cs typeface="David" pitchFamily="34" charset="-79"/>
      </a:defRPr>
    </a:lvl7pPr>
    <a:lvl8pPr marL="3200400" algn="l" defTabSz="914400" rtl="0" eaLnBrk="1" latinLnBrk="0" hangingPunct="1">
      <a:defRPr kern="1200">
        <a:solidFill>
          <a:schemeClr val="tx1"/>
        </a:solidFill>
        <a:latin typeface="Arial" charset="0"/>
        <a:ea typeface="+mn-ea"/>
        <a:cs typeface="David" pitchFamily="34" charset="-79"/>
      </a:defRPr>
    </a:lvl8pPr>
    <a:lvl9pPr marL="3657600" algn="l" defTabSz="914400" rtl="0" eaLnBrk="1" latinLnBrk="0" hangingPunct="1">
      <a:defRPr kern="1200">
        <a:solidFill>
          <a:schemeClr val="tx1"/>
        </a:solidFill>
        <a:latin typeface="Arial" charset="0"/>
        <a:ea typeface="+mn-ea"/>
        <a:cs typeface="David" pitchFamily="34" charset="-79"/>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0000FF"/>
    <a:srgbClr val="FF0000"/>
    <a:srgbClr val="33CC33"/>
    <a:srgbClr val="FFCCCC"/>
    <a:srgbClr val="CCECFF"/>
    <a:srgbClr val="99FF99"/>
    <a:srgbClr val="FFCCFF"/>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810" y="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58989913" cy="58989913"/>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Arial" charset="0"/>
              </a:defRPr>
            </a:lvl1pPr>
          </a:lstStyle>
          <a:p>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Arial" charset="0"/>
              </a:defRPr>
            </a:lvl1pPr>
          </a:lstStyle>
          <a:p>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Arial" charset="0"/>
              </a:defRPr>
            </a:lvl1pPr>
          </a:lstStyle>
          <a:p>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Arial" charset="0"/>
              </a:defRPr>
            </a:lvl1pPr>
          </a:lstStyle>
          <a:p>
            <a:fld id="{BE0EAA16-4B7A-4462-A4ED-F552D7547FC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BE600B-1EEB-493A-B23C-A82011502ED8}" type="slidenum">
              <a:rPr lang="en-US"/>
              <a:pPr/>
              <a:t>1</a:t>
            </a:fld>
            <a:endParaRPr lang="en-US"/>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B906A5-4ECC-4A82-8C5F-6901D6B284EB}" type="slidenum">
              <a:rPr lang="en-US"/>
              <a:pPr/>
              <a:t>10</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B906A5-4ECC-4A82-8C5F-6901D6B284EB}" type="slidenum">
              <a:rPr lang="en-US"/>
              <a:pPr/>
              <a:t>11</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B906A5-4ECC-4A82-8C5F-6901D6B284EB}" type="slidenum">
              <a:rPr lang="en-US"/>
              <a:pPr/>
              <a:t>12</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B906A5-4ECC-4A82-8C5F-6901D6B284EB}" type="slidenum">
              <a:rPr lang="en-US"/>
              <a:pPr/>
              <a:t>13</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B906A5-4ECC-4A82-8C5F-6901D6B284EB}" type="slidenum">
              <a:rPr lang="en-US"/>
              <a:pPr/>
              <a:t>14</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4A92B2-8385-42F7-8C3A-89E5EFDAF302}" type="slidenum">
              <a:rPr lang="en-US"/>
              <a:pPr/>
              <a:t>2</a:t>
            </a:fld>
            <a:endParaRPr 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44C027-BB23-4B39-98A0-96E91E3CEF2F}" type="slidenum">
              <a:rPr lang="en-US"/>
              <a:pPr/>
              <a:t>3</a:t>
            </a:fld>
            <a:endParaRPr 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A69A05-2DC7-4453-84AD-12F03D886E4A}" type="slidenum">
              <a:rPr lang="en-US"/>
              <a:pPr/>
              <a:t>4</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B906A5-4ECC-4A82-8C5F-6901D6B284EB}" type="slidenum">
              <a:rPr lang="en-US"/>
              <a:pPr/>
              <a:t>5</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B906A5-4ECC-4A82-8C5F-6901D6B284EB}" type="slidenum">
              <a:rPr lang="en-US"/>
              <a:pPr/>
              <a:t>6</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B906A5-4ECC-4A82-8C5F-6901D6B284EB}" type="slidenum">
              <a:rPr lang="en-US"/>
              <a:pPr/>
              <a:t>7</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B906A5-4ECC-4A82-8C5F-6901D6B284EB}" type="slidenum">
              <a:rPr lang="en-US"/>
              <a:pPr/>
              <a:t>8</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B906A5-4ECC-4A82-8C5F-6901D6B284EB}" type="slidenum">
              <a:rPr lang="en-US"/>
              <a:pPr/>
              <a:t>9</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May 4, 2016</a:t>
            </a:r>
            <a:endParaRPr lang="en-US"/>
          </a:p>
        </p:txBody>
      </p:sp>
      <p:sp>
        <p:nvSpPr>
          <p:cNvPr id="5" name="Footer Placeholder 4"/>
          <p:cNvSpPr>
            <a:spLocks noGrp="1"/>
          </p:cNvSpPr>
          <p:nvPr>
            <p:ph type="ftr" sz="quarter" idx="11"/>
          </p:nvPr>
        </p:nvSpPr>
        <p:spPr/>
        <p:txBody>
          <a:bodyPr/>
          <a:lstStyle>
            <a:lvl1pPr>
              <a:defRPr/>
            </a:lvl1pPr>
          </a:lstStyle>
          <a:p>
            <a:r>
              <a:rPr lang="en-US" smtClean="0"/>
              <a:t>The Anti-Jewish New Testament</a:t>
            </a:r>
            <a:endParaRPr lang="en-US"/>
          </a:p>
        </p:txBody>
      </p:sp>
      <p:sp>
        <p:nvSpPr>
          <p:cNvPr id="6" name="Slide Number Placeholder 5"/>
          <p:cNvSpPr>
            <a:spLocks noGrp="1"/>
          </p:cNvSpPr>
          <p:nvPr>
            <p:ph type="sldNum" sz="quarter" idx="12"/>
          </p:nvPr>
        </p:nvSpPr>
        <p:spPr/>
        <p:txBody>
          <a:bodyPr/>
          <a:lstStyle>
            <a:lvl1pPr>
              <a:defRPr/>
            </a:lvl1pPr>
          </a:lstStyle>
          <a:p>
            <a:r>
              <a:rPr lang="en-US"/>
              <a:t>Page </a:t>
            </a:r>
            <a:fld id="{4204F381-DCCC-4129-8B25-45B4E0FADD19}" type="slidenum">
              <a:rPr lang="en-US"/>
              <a:pPr/>
              <a:t>‹#›</a:t>
            </a:fld>
            <a:r>
              <a:rPr lang="en-US"/>
              <a:t> of 10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4, 2016</a:t>
            </a:r>
            <a:endParaRPr lang="en-US"/>
          </a:p>
        </p:txBody>
      </p:sp>
      <p:sp>
        <p:nvSpPr>
          <p:cNvPr id="5" name="Footer Placeholder 4"/>
          <p:cNvSpPr>
            <a:spLocks noGrp="1"/>
          </p:cNvSpPr>
          <p:nvPr>
            <p:ph type="ftr" sz="quarter" idx="11"/>
          </p:nvPr>
        </p:nvSpPr>
        <p:spPr/>
        <p:txBody>
          <a:bodyPr/>
          <a:lstStyle>
            <a:lvl1pPr>
              <a:defRPr/>
            </a:lvl1pPr>
          </a:lstStyle>
          <a:p>
            <a:r>
              <a:rPr lang="en-US" smtClean="0"/>
              <a:t>The Anti-Jewish New Testament</a:t>
            </a:r>
            <a:endParaRPr lang="en-US"/>
          </a:p>
        </p:txBody>
      </p:sp>
      <p:sp>
        <p:nvSpPr>
          <p:cNvPr id="6" name="Slide Number Placeholder 5"/>
          <p:cNvSpPr>
            <a:spLocks noGrp="1"/>
          </p:cNvSpPr>
          <p:nvPr>
            <p:ph type="sldNum" sz="quarter" idx="12"/>
          </p:nvPr>
        </p:nvSpPr>
        <p:spPr/>
        <p:txBody>
          <a:bodyPr/>
          <a:lstStyle>
            <a:lvl1pPr>
              <a:defRPr/>
            </a:lvl1pPr>
          </a:lstStyle>
          <a:p>
            <a:r>
              <a:rPr lang="en-US"/>
              <a:t>Page </a:t>
            </a:r>
            <a:fld id="{C7F54184-214B-4A72-9042-A7EC4FB6B60F}" type="slidenum">
              <a:rPr lang="en-US"/>
              <a:pPr/>
              <a:t>‹#›</a:t>
            </a:fld>
            <a:r>
              <a:rPr lang="en-US"/>
              <a:t> of 10</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274638"/>
            <a:ext cx="2063750" cy="58372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38850" cy="58372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4, 2016</a:t>
            </a:r>
            <a:endParaRPr lang="en-US"/>
          </a:p>
        </p:txBody>
      </p:sp>
      <p:sp>
        <p:nvSpPr>
          <p:cNvPr id="5" name="Footer Placeholder 4"/>
          <p:cNvSpPr>
            <a:spLocks noGrp="1"/>
          </p:cNvSpPr>
          <p:nvPr>
            <p:ph type="ftr" sz="quarter" idx="11"/>
          </p:nvPr>
        </p:nvSpPr>
        <p:spPr/>
        <p:txBody>
          <a:bodyPr/>
          <a:lstStyle>
            <a:lvl1pPr>
              <a:defRPr/>
            </a:lvl1pPr>
          </a:lstStyle>
          <a:p>
            <a:r>
              <a:rPr lang="en-US" smtClean="0"/>
              <a:t>The Anti-Jewish New Testament</a:t>
            </a:r>
            <a:endParaRPr lang="en-US"/>
          </a:p>
        </p:txBody>
      </p:sp>
      <p:sp>
        <p:nvSpPr>
          <p:cNvPr id="6" name="Slide Number Placeholder 5"/>
          <p:cNvSpPr>
            <a:spLocks noGrp="1"/>
          </p:cNvSpPr>
          <p:nvPr>
            <p:ph type="sldNum" sz="quarter" idx="12"/>
          </p:nvPr>
        </p:nvSpPr>
        <p:spPr/>
        <p:txBody>
          <a:bodyPr/>
          <a:lstStyle>
            <a:lvl1pPr>
              <a:defRPr/>
            </a:lvl1pPr>
          </a:lstStyle>
          <a:p>
            <a:r>
              <a:rPr lang="en-US"/>
              <a:t>Page </a:t>
            </a:r>
            <a:fld id="{277156B6-08FA-4BBF-A8C7-74A9EB262C8C}" type="slidenum">
              <a:rPr lang="en-US"/>
              <a:pPr/>
              <a:t>‹#›</a:t>
            </a:fld>
            <a:r>
              <a:rPr lang="en-US"/>
              <a:t> of 10</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4, 2016</a:t>
            </a:r>
            <a:endParaRPr lang="en-US"/>
          </a:p>
        </p:txBody>
      </p:sp>
      <p:sp>
        <p:nvSpPr>
          <p:cNvPr id="5" name="Footer Placeholder 4"/>
          <p:cNvSpPr>
            <a:spLocks noGrp="1"/>
          </p:cNvSpPr>
          <p:nvPr>
            <p:ph type="ftr" sz="quarter" idx="11"/>
          </p:nvPr>
        </p:nvSpPr>
        <p:spPr/>
        <p:txBody>
          <a:bodyPr/>
          <a:lstStyle>
            <a:lvl1pPr>
              <a:defRPr/>
            </a:lvl1pPr>
          </a:lstStyle>
          <a:p>
            <a:r>
              <a:rPr lang="en-US" smtClean="0"/>
              <a:t>The Anti-Jewish New Testament</a:t>
            </a:r>
            <a:endParaRPr lang="en-US"/>
          </a:p>
        </p:txBody>
      </p:sp>
      <p:sp>
        <p:nvSpPr>
          <p:cNvPr id="6" name="Slide Number Placeholder 5"/>
          <p:cNvSpPr>
            <a:spLocks noGrp="1"/>
          </p:cNvSpPr>
          <p:nvPr>
            <p:ph type="sldNum" sz="quarter" idx="12"/>
          </p:nvPr>
        </p:nvSpPr>
        <p:spPr/>
        <p:txBody>
          <a:bodyPr/>
          <a:lstStyle>
            <a:lvl1pPr>
              <a:defRPr/>
            </a:lvl1pPr>
          </a:lstStyle>
          <a:p>
            <a:r>
              <a:rPr lang="en-US"/>
              <a:t>Page </a:t>
            </a:r>
            <a:fld id="{D19D3361-A7ED-40C0-BD5E-4896EE2652BC}" type="slidenum">
              <a:rPr lang="en-US"/>
              <a:pPr/>
              <a:t>‹#›</a:t>
            </a:fld>
            <a:r>
              <a:rPr lang="en-US"/>
              <a:t> of 10</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May 4, 2016</a:t>
            </a:r>
            <a:endParaRPr lang="en-US"/>
          </a:p>
        </p:txBody>
      </p:sp>
      <p:sp>
        <p:nvSpPr>
          <p:cNvPr id="5" name="Footer Placeholder 4"/>
          <p:cNvSpPr>
            <a:spLocks noGrp="1"/>
          </p:cNvSpPr>
          <p:nvPr>
            <p:ph type="ftr" sz="quarter" idx="11"/>
          </p:nvPr>
        </p:nvSpPr>
        <p:spPr/>
        <p:txBody>
          <a:bodyPr/>
          <a:lstStyle>
            <a:lvl1pPr>
              <a:defRPr/>
            </a:lvl1pPr>
          </a:lstStyle>
          <a:p>
            <a:r>
              <a:rPr lang="en-US" smtClean="0"/>
              <a:t>The Anti-Jewish New Testament</a:t>
            </a:r>
            <a:endParaRPr lang="en-US"/>
          </a:p>
        </p:txBody>
      </p:sp>
      <p:sp>
        <p:nvSpPr>
          <p:cNvPr id="6" name="Slide Number Placeholder 5"/>
          <p:cNvSpPr>
            <a:spLocks noGrp="1"/>
          </p:cNvSpPr>
          <p:nvPr>
            <p:ph type="sldNum" sz="quarter" idx="12"/>
          </p:nvPr>
        </p:nvSpPr>
        <p:spPr/>
        <p:txBody>
          <a:bodyPr/>
          <a:lstStyle>
            <a:lvl1pPr>
              <a:defRPr/>
            </a:lvl1pPr>
          </a:lstStyle>
          <a:p>
            <a:r>
              <a:rPr lang="en-US"/>
              <a:t>Page </a:t>
            </a:r>
            <a:fld id="{8D07C8B2-DA84-49E4-A20C-4819CAB99D42}" type="slidenum">
              <a:rPr lang="en-US"/>
              <a:pPr/>
              <a:t>‹#›</a:t>
            </a:fld>
            <a:r>
              <a:rPr lang="en-US"/>
              <a:t> of 10</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82600" y="158591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3600" y="158591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May 4, 2016</a:t>
            </a:r>
            <a:endParaRPr lang="en-US"/>
          </a:p>
        </p:txBody>
      </p:sp>
      <p:sp>
        <p:nvSpPr>
          <p:cNvPr id="6" name="Footer Placeholder 5"/>
          <p:cNvSpPr>
            <a:spLocks noGrp="1"/>
          </p:cNvSpPr>
          <p:nvPr>
            <p:ph type="ftr" sz="quarter" idx="11"/>
          </p:nvPr>
        </p:nvSpPr>
        <p:spPr/>
        <p:txBody>
          <a:bodyPr/>
          <a:lstStyle>
            <a:lvl1pPr>
              <a:defRPr/>
            </a:lvl1pPr>
          </a:lstStyle>
          <a:p>
            <a:r>
              <a:rPr lang="en-US" smtClean="0"/>
              <a:t>The Anti-Jewish New Testament</a:t>
            </a:r>
            <a:endParaRPr lang="en-US"/>
          </a:p>
        </p:txBody>
      </p:sp>
      <p:sp>
        <p:nvSpPr>
          <p:cNvPr id="7" name="Slide Number Placeholder 6"/>
          <p:cNvSpPr>
            <a:spLocks noGrp="1"/>
          </p:cNvSpPr>
          <p:nvPr>
            <p:ph type="sldNum" sz="quarter" idx="12"/>
          </p:nvPr>
        </p:nvSpPr>
        <p:spPr/>
        <p:txBody>
          <a:bodyPr/>
          <a:lstStyle>
            <a:lvl1pPr>
              <a:defRPr/>
            </a:lvl1pPr>
          </a:lstStyle>
          <a:p>
            <a:r>
              <a:rPr lang="en-US"/>
              <a:t>Page </a:t>
            </a:r>
            <a:fld id="{9DDAF859-8CA0-48D7-8BF0-50E241841768}" type="slidenum">
              <a:rPr lang="en-US"/>
              <a:pPr/>
              <a:t>‹#›</a:t>
            </a:fld>
            <a:r>
              <a:rPr lang="en-US"/>
              <a:t> of 10</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May 4, 2016</a:t>
            </a:r>
            <a:endParaRPr lang="en-US"/>
          </a:p>
        </p:txBody>
      </p:sp>
      <p:sp>
        <p:nvSpPr>
          <p:cNvPr id="8" name="Footer Placeholder 7"/>
          <p:cNvSpPr>
            <a:spLocks noGrp="1"/>
          </p:cNvSpPr>
          <p:nvPr>
            <p:ph type="ftr" sz="quarter" idx="11"/>
          </p:nvPr>
        </p:nvSpPr>
        <p:spPr/>
        <p:txBody>
          <a:bodyPr/>
          <a:lstStyle>
            <a:lvl1pPr>
              <a:defRPr/>
            </a:lvl1pPr>
          </a:lstStyle>
          <a:p>
            <a:r>
              <a:rPr lang="en-US" smtClean="0"/>
              <a:t>The Anti-Jewish New Testament</a:t>
            </a:r>
            <a:endParaRPr lang="en-US"/>
          </a:p>
        </p:txBody>
      </p:sp>
      <p:sp>
        <p:nvSpPr>
          <p:cNvPr id="9" name="Slide Number Placeholder 8"/>
          <p:cNvSpPr>
            <a:spLocks noGrp="1"/>
          </p:cNvSpPr>
          <p:nvPr>
            <p:ph type="sldNum" sz="quarter" idx="12"/>
          </p:nvPr>
        </p:nvSpPr>
        <p:spPr/>
        <p:txBody>
          <a:bodyPr/>
          <a:lstStyle>
            <a:lvl1pPr>
              <a:defRPr/>
            </a:lvl1pPr>
          </a:lstStyle>
          <a:p>
            <a:r>
              <a:rPr lang="en-US"/>
              <a:t>Page </a:t>
            </a:r>
            <a:fld id="{F4836F9B-16AF-46A1-8906-0DC5CB11AF22}" type="slidenum">
              <a:rPr lang="en-US"/>
              <a:pPr/>
              <a:t>‹#›</a:t>
            </a:fld>
            <a:r>
              <a:rPr lang="en-US"/>
              <a:t> of 10</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May 4, 2016</a:t>
            </a:r>
            <a:endParaRPr lang="en-US"/>
          </a:p>
        </p:txBody>
      </p:sp>
      <p:sp>
        <p:nvSpPr>
          <p:cNvPr id="4" name="Footer Placeholder 3"/>
          <p:cNvSpPr>
            <a:spLocks noGrp="1"/>
          </p:cNvSpPr>
          <p:nvPr>
            <p:ph type="ftr" sz="quarter" idx="11"/>
          </p:nvPr>
        </p:nvSpPr>
        <p:spPr/>
        <p:txBody>
          <a:bodyPr/>
          <a:lstStyle>
            <a:lvl1pPr>
              <a:defRPr/>
            </a:lvl1pPr>
          </a:lstStyle>
          <a:p>
            <a:r>
              <a:rPr lang="en-US" smtClean="0"/>
              <a:t>The Anti-Jewish New Testament</a:t>
            </a:r>
            <a:endParaRPr lang="en-US"/>
          </a:p>
        </p:txBody>
      </p:sp>
      <p:sp>
        <p:nvSpPr>
          <p:cNvPr id="5" name="Slide Number Placeholder 4"/>
          <p:cNvSpPr>
            <a:spLocks noGrp="1"/>
          </p:cNvSpPr>
          <p:nvPr>
            <p:ph type="sldNum" sz="quarter" idx="12"/>
          </p:nvPr>
        </p:nvSpPr>
        <p:spPr/>
        <p:txBody>
          <a:bodyPr/>
          <a:lstStyle>
            <a:lvl1pPr>
              <a:defRPr/>
            </a:lvl1pPr>
          </a:lstStyle>
          <a:p>
            <a:r>
              <a:rPr lang="en-US"/>
              <a:t>Page </a:t>
            </a:r>
            <a:fld id="{D94ADD94-135F-4E7F-B65F-ABDB3922F3F1}" type="slidenum">
              <a:rPr lang="en-US"/>
              <a:pPr/>
              <a:t>‹#›</a:t>
            </a:fld>
            <a:r>
              <a:rPr lang="en-US"/>
              <a:t> of 10</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May 4, 2016</a:t>
            </a:r>
            <a:endParaRPr lang="en-US"/>
          </a:p>
        </p:txBody>
      </p:sp>
      <p:sp>
        <p:nvSpPr>
          <p:cNvPr id="3" name="Footer Placeholder 2"/>
          <p:cNvSpPr>
            <a:spLocks noGrp="1"/>
          </p:cNvSpPr>
          <p:nvPr>
            <p:ph type="ftr" sz="quarter" idx="11"/>
          </p:nvPr>
        </p:nvSpPr>
        <p:spPr/>
        <p:txBody>
          <a:bodyPr/>
          <a:lstStyle>
            <a:lvl1pPr>
              <a:defRPr/>
            </a:lvl1pPr>
          </a:lstStyle>
          <a:p>
            <a:r>
              <a:rPr lang="en-US" smtClean="0"/>
              <a:t>The Anti-Jewish New Testament</a:t>
            </a:r>
            <a:endParaRPr lang="en-US"/>
          </a:p>
        </p:txBody>
      </p:sp>
      <p:sp>
        <p:nvSpPr>
          <p:cNvPr id="4" name="Slide Number Placeholder 3"/>
          <p:cNvSpPr>
            <a:spLocks noGrp="1"/>
          </p:cNvSpPr>
          <p:nvPr>
            <p:ph type="sldNum" sz="quarter" idx="12"/>
          </p:nvPr>
        </p:nvSpPr>
        <p:spPr/>
        <p:txBody>
          <a:bodyPr/>
          <a:lstStyle>
            <a:lvl1pPr>
              <a:defRPr/>
            </a:lvl1pPr>
          </a:lstStyle>
          <a:p>
            <a:r>
              <a:rPr lang="en-US"/>
              <a:t>Page </a:t>
            </a:r>
            <a:fld id="{B66FCF90-4E1A-4EEE-AD23-14CA09AA5EE5}" type="slidenum">
              <a:rPr lang="en-US"/>
              <a:pPr/>
              <a:t>‹#›</a:t>
            </a:fld>
            <a:r>
              <a:rPr lang="en-US"/>
              <a:t> of 10</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4, 2016</a:t>
            </a:r>
            <a:endParaRPr lang="en-US"/>
          </a:p>
        </p:txBody>
      </p:sp>
      <p:sp>
        <p:nvSpPr>
          <p:cNvPr id="6" name="Footer Placeholder 5"/>
          <p:cNvSpPr>
            <a:spLocks noGrp="1"/>
          </p:cNvSpPr>
          <p:nvPr>
            <p:ph type="ftr" sz="quarter" idx="11"/>
          </p:nvPr>
        </p:nvSpPr>
        <p:spPr/>
        <p:txBody>
          <a:bodyPr/>
          <a:lstStyle>
            <a:lvl1pPr>
              <a:defRPr/>
            </a:lvl1pPr>
          </a:lstStyle>
          <a:p>
            <a:r>
              <a:rPr lang="en-US" smtClean="0"/>
              <a:t>The Anti-Jewish New Testament</a:t>
            </a:r>
            <a:endParaRPr lang="en-US"/>
          </a:p>
        </p:txBody>
      </p:sp>
      <p:sp>
        <p:nvSpPr>
          <p:cNvPr id="7" name="Slide Number Placeholder 6"/>
          <p:cNvSpPr>
            <a:spLocks noGrp="1"/>
          </p:cNvSpPr>
          <p:nvPr>
            <p:ph type="sldNum" sz="quarter" idx="12"/>
          </p:nvPr>
        </p:nvSpPr>
        <p:spPr/>
        <p:txBody>
          <a:bodyPr/>
          <a:lstStyle>
            <a:lvl1pPr>
              <a:defRPr/>
            </a:lvl1pPr>
          </a:lstStyle>
          <a:p>
            <a:r>
              <a:rPr lang="en-US"/>
              <a:t>Page </a:t>
            </a:r>
            <a:fld id="{F229C5AC-1EDA-4EF5-B8F4-B5A8597879F5}" type="slidenum">
              <a:rPr lang="en-US"/>
              <a:pPr/>
              <a:t>‹#›</a:t>
            </a:fld>
            <a:r>
              <a:rPr lang="en-US"/>
              <a:t> of 10</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4, 2016</a:t>
            </a:r>
            <a:endParaRPr lang="en-US"/>
          </a:p>
        </p:txBody>
      </p:sp>
      <p:sp>
        <p:nvSpPr>
          <p:cNvPr id="6" name="Footer Placeholder 5"/>
          <p:cNvSpPr>
            <a:spLocks noGrp="1"/>
          </p:cNvSpPr>
          <p:nvPr>
            <p:ph type="ftr" sz="quarter" idx="11"/>
          </p:nvPr>
        </p:nvSpPr>
        <p:spPr/>
        <p:txBody>
          <a:bodyPr/>
          <a:lstStyle>
            <a:lvl1pPr>
              <a:defRPr/>
            </a:lvl1pPr>
          </a:lstStyle>
          <a:p>
            <a:r>
              <a:rPr lang="en-US" smtClean="0"/>
              <a:t>The Anti-Jewish New Testament</a:t>
            </a:r>
            <a:endParaRPr lang="en-US"/>
          </a:p>
        </p:txBody>
      </p:sp>
      <p:sp>
        <p:nvSpPr>
          <p:cNvPr id="7" name="Slide Number Placeholder 6"/>
          <p:cNvSpPr>
            <a:spLocks noGrp="1"/>
          </p:cNvSpPr>
          <p:nvPr>
            <p:ph type="sldNum" sz="quarter" idx="12"/>
          </p:nvPr>
        </p:nvSpPr>
        <p:spPr/>
        <p:txBody>
          <a:bodyPr/>
          <a:lstStyle>
            <a:lvl1pPr>
              <a:defRPr/>
            </a:lvl1pPr>
          </a:lstStyle>
          <a:p>
            <a:r>
              <a:rPr lang="en-US"/>
              <a:t>Page </a:t>
            </a:r>
            <a:fld id="{4C62DC6E-270D-423C-94A9-CAD8F76A13FE}" type="slidenum">
              <a:rPr lang="en-US"/>
              <a:pPr/>
              <a:t>‹#›</a:t>
            </a:fld>
            <a:r>
              <a:rPr lang="en-US"/>
              <a:t> of 10</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82600" y="1585913"/>
            <a:ext cx="8229600" cy="45259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r>
              <a:rPr lang="en-US" smtClean="0"/>
              <a:t>May 4, 2016</a:t>
            </a:r>
            <a:endParaRPr lang="en-US"/>
          </a:p>
        </p:txBody>
      </p:sp>
      <p:sp>
        <p:nvSpPr>
          <p:cNvPr id="1029" name="Rectangle 5"/>
          <p:cNvSpPr>
            <a:spLocks noGrp="1" noChangeArrowheads="1"/>
          </p:cNvSpPr>
          <p:nvPr>
            <p:ph type="ftr" sz="quarter" idx="3"/>
          </p:nvPr>
        </p:nvSpPr>
        <p:spPr bwMode="auto">
          <a:xfrm>
            <a:off x="2613025" y="6251575"/>
            <a:ext cx="391795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r>
              <a:rPr lang="en-US" smtClean="0"/>
              <a:t>The Anti-Jewish New Testament</a:t>
            </a: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r>
              <a:rPr lang="en-US"/>
              <a:t>Page </a:t>
            </a:r>
            <a:fld id="{4F0BD974-62C2-4E05-9D37-268FE46D8E1D}" type="slidenum">
              <a:rPr lang="en-US"/>
              <a:pPr/>
              <a:t>‹#›</a:t>
            </a:fld>
            <a:r>
              <a:rPr lang="en-US"/>
              <a:t> of 10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thejewishhome.org/counter/AntiJewishNT.pdf"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package" Target="../embeddings/Microsoft_Office_Word_Document7.docx"/></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package" Target="../embeddings/Microsoft_Office_Word_Document8.docx"/></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package" Target="../embeddings/Microsoft_Office_Word_Document9.docx"/></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package" Target="../embeddings/Microsoft_Office_Word_Document10.docx"/></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1.vml"/><Relationship Id="rId5" Type="http://schemas.openxmlformats.org/officeDocument/2006/relationships/package" Target="../embeddings/Microsoft_Office_Word_Document12.docx"/><Relationship Id="rId4" Type="http://schemas.openxmlformats.org/officeDocument/2006/relationships/package" Target="../embeddings/Microsoft_Office_Word_Document11.docx"/></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jcrelations.net/en/displayItem.php?id=737"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package" Target="../embeddings/Microsoft_Office_Word_Document1.docx"/></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package" Target="../embeddings/Microsoft_Office_Word_Document2.docx"/></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package" Target="../embeddings/Microsoft_Office_Word_Document3.docx"/></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package" Target="../embeddings/Microsoft_Office_Word_Document4.docx"/></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package" Target="../embeddings/Microsoft_Office_Word_Document5.docx"/></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package" Target="../embeddings/Microsoft_Office_Word_Document6.doc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May 4, 2016</a:t>
            </a:r>
            <a:endParaRPr lang="en-US" dirty="0"/>
          </a:p>
        </p:txBody>
      </p:sp>
      <p:sp>
        <p:nvSpPr>
          <p:cNvPr id="5" name="Footer Placeholder 2"/>
          <p:cNvSpPr>
            <a:spLocks noGrp="1"/>
          </p:cNvSpPr>
          <p:nvPr>
            <p:ph type="ftr" sz="quarter" idx="11"/>
          </p:nvPr>
        </p:nvSpPr>
        <p:spPr/>
        <p:txBody>
          <a:bodyPr/>
          <a:lstStyle/>
          <a:p>
            <a:r>
              <a:rPr lang="en-US" smtClean="0"/>
              <a:t>The Anti-Jewish New Testament</a:t>
            </a:r>
            <a:endParaRPr lang="en-US" dirty="0"/>
          </a:p>
        </p:txBody>
      </p:sp>
      <p:sp>
        <p:nvSpPr>
          <p:cNvPr id="6" name="Slide Number Placeholder 3"/>
          <p:cNvSpPr>
            <a:spLocks noGrp="1"/>
          </p:cNvSpPr>
          <p:nvPr>
            <p:ph type="sldNum" sz="quarter" idx="12"/>
          </p:nvPr>
        </p:nvSpPr>
        <p:spPr/>
        <p:txBody>
          <a:bodyPr/>
          <a:lstStyle/>
          <a:p>
            <a:r>
              <a:rPr lang="en-US" dirty="0"/>
              <a:t>Page </a:t>
            </a:r>
            <a:fld id="{FD98EE31-D27E-45D9-8A31-5A02D969D9F8}" type="slidenum">
              <a:rPr lang="en-US"/>
              <a:pPr/>
              <a:t>1</a:t>
            </a:fld>
            <a:r>
              <a:rPr lang="en-US" dirty="0"/>
              <a:t> of </a:t>
            </a:r>
            <a:r>
              <a:rPr lang="en-US" dirty="0" smtClean="0"/>
              <a:t>14</a:t>
            </a:r>
            <a:endParaRPr lang="en-US" dirty="0"/>
          </a:p>
        </p:txBody>
      </p:sp>
      <p:sp>
        <p:nvSpPr>
          <p:cNvPr id="4102" name="Text Box 6"/>
          <p:cNvSpPr txBox="1">
            <a:spLocks noChangeArrowheads="1"/>
          </p:cNvSpPr>
          <p:nvPr/>
        </p:nvSpPr>
        <p:spPr bwMode="auto">
          <a:xfrm>
            <a:off x="539750" y="893763"/>
            <a:ext cx="8064500" cy="5062924"/>
          </a:xfrm>
          <a:prstGeom prst="rect">
            <a:avLst/>
          </a:prstGeom>
          <a:solidFill>
            <a:srgbClr val="CCFFCC"/>
          </a:solidFill>
          <a:ln w="9525">
            <a:solidFill>
              <a:schemeClr val="tx1"/>
            </a:solidFill>
            <a:miter lim="800000"/>
            <a:headEnd/>
            <a:tailEnd/>
          </a:ln>
          <a:effectLst/>
        </p:spPr>
        <p:txBody>
          <a:bodyPr>
            <a:spAutoFit/>
          </a:bodyPr>
          <a:lstStyle/>
          <a:p>
            <a:pPr algn="ctr"/>
            <a:endParaRPr lang="en-US" sz="1400" u="sng" dirty="0">
              <a:cs typeface="Arial" charset="0"/>
            </a:endParaRPr>
          </a:p>
          <a:p>
            <a:pPr algn="ctr"/>
            <a:endParaRPr lang="en-US" sz="1400" u="sng" dirty="0">
              <a:cs typeface="Arial" charset="0"/>
            </a:endParaRPr>
          </a:p>
          <a:p>
            <a:pPr algn="ctr"/>
            <a:endParaRPr lang="en-US" sz="1400" u="sng" dirty="0">
              <a:cs typeface="Arial" charset="0"/>
            </a:endParaRPr>
          </a:p>
          <a:p>
            <a:pPr algn="ctr"/>
            <a:endParaRPr lang="en-US" sz="1400" u="sng" dirty="0">
              <a:cs typeface="Arial" charset="0"/>
            </a:endParaRPr>
          </a:p>
          <a:p>
            <a:pPr algn="ctr"/>
            <a:endParaRPr lang="en-US" sz="1400" u="sng" dirty="0">
              <a:cs typeface="Arial" charset="0"/>
            </a:endParaRPr>
          </a:p>
          <a:p>
            <a:pPr algn="ctr"/>
            <a:r>
              <a:rPr lang="en-US" sz="2400" u="sng" dirty="0" smtClean="0">
                <a:cs typeface="Arial" charset="0"/>
              </a:rPr>
              <a:t>The Anti-Jewish New Testament </a:t>
            </a:r>
            <a:endParaRPr lang="en-US" sz="2000" dirty="0">
              <a:cs typeface="Arial" charset="0"/>
            </a:endParaRPr>
          </a:p>
          <a:p>
            <a:pPr algn="ctr"/>
            <a:endParaRPr lang="en-US" dirty="0">
              <a:cs typeface="Arial" charset="0"/>
            </a:endParaRPr>
          </a:p>
          <a:p>
            <a:pPr algn="ctr"/>
            <a:r>
              <a:rPr lang="en-US" dirty="0">
                <a:cs typeface="Arial" charset="0"/>
              </a:rPr>
              <a:t>A Counter-Missionary Education Lesson</a:t>
            </a:r>
          </a:p>
          <a:p>
            <a:pPr algn="ctr">
              <a:spcBef>
                <a:spcPct val="50000"/>
              </a:spcBef>
              <a:spcAft>
                <a:spcPct val="50000"/>
              </a:spcAft>
            </a:pPr>
            <a:r>
              <a:rPr lang="en-US" dirty="0">
                <a:cs typeface="Arial" charset="0"/>
              </a:rPr>
              <a:t>by</a:t>
            </a:r>
          </a:p>
          <a:p>
            <a:pPr algn="ctr"/>
            <a:r>
              <a:rPr lang="en-US" dirty="0">
                <a:cs typeface="Arial" charset="0"/>
              </a:rPr>
              <a:t>Uri Yosef, Ph.D., Director of Education</a:t>
            </a:r>
          </a:p>
          <a:p>
            <a:pPr algn="ctr"/>
            <a:r>
              <a:rPr lang="en-US" dirty="0">
                <a:cs typeface="Arial" charset="0"/>
              </a:rPr>
              <a:t>Virtual Yeshiva of the Messiah Truth Project, Inc.</a:t>
            </a:r>
          </a:p>
          <a:p>
            <a:pPr algn="ctr"/>
            <a:endParaRPr lang="en-US" dirty="0">
              <a:cs typeface="Arial" charset="0"/>
            </a:endParaRPr>
          </a:p>
          <a:p>
            <a:pPr algn="ctr"/>
            <a:endParaRPr lang="en-US" dirty="0">
              <a:cs typeface="Arial" charset="0"/>
            </a:endParaRPr>
          </a:p>
          <a:p>
            <a:pPr algn="ctr"/>
            <a:r>
              <a:rPr lang="en-US" sz="1500" dirty="0">
                <a:cs typeface="Arial" charset="0"/>
              </a:rPr>
              <a:t>[The article on this topic is located here - </a:t>
            </a:r>
            <a:r>
              <a:rPr lang="en-US" sz="1500" dirty="0" smtClean="0">
                <a:cs typeface="Arial" charset="0"/>
                <a:hlinkClick r:id="rId3"/>
              </a:rPr>
              <a:t>http://thejewishhome.org/counter/AntiJewishNT.pdf</a:t>
            </a:r>
            <a:r>
              <a:rPr lang="en-US" sz="1500" dirty="0" smtClean="0">
                <a:cs typeface="Arial" charset="0"/>
              </a:rPr>
              <a:t>]</a:t>
            </a:r>
            <a:endParaRPr lang="en-US" sz="1500" dirty="0">
              <a:cs typeface="Arial" charset="0"/>
            </a:endParaRPr>
          </a:p>
          <a:p>
            <a:pPr algn="ctr"/>
            <a:endParaRPr lang="en-US" sz="1400" dirty="0">
              <a:cs typeface="Arial" charset="0"/>
            </a:endParaRPr>
          </a:p>
          <a:p>
            <a:pPr algn="ctr"/>
            <a:endParaRPr lang="en-US" sz="1400" dirty="0">
              <a:cs typeface="Arial" charset="0"/>
            </a:endParaRPr>
          </a:p>
          <a:p>
            <a:pPr algn="ctr"/>
            <a:r>
              <a:rPr lang="en-US" sz="1400" dirty="0">
                <a:cs typeface="Arial" charset="0"/>
              </a:rPr>
              <a:t>Copyright © Uri Yosef </a:t>
            </a:r>
            <a:r>
              <a:rPr lang="en-US" sz="1400" dirty="0" smtClean="0">
                <a:cs typeface="Arial" charset="0"/>
              </a:rPr>
              <a:t>2016 </a:t>
            </a:r>
            <a:r>
              <a:rPr lang="en-US" sz="1400" dirty="0">
                <a:cs typeface="Arial" charset="0"/>
              </a:rPr>
              <a:t>for the Messiah Truth Project, Inc.</a:t>
            </a:r>
          </a:p>
          <a:p>
            <a:pPr algn="ctr"/>
            <a:r>
              <a:rPr lang="en-US" sz="1400" dirty="0">
                <a:cs typeface="Arial" charset="0"/>
              </a:rPr>
              <a:t>All rights reserved</a:t>
            </a:r>
          </a:p>
          <a:p>
            <a:pPr algn="ctr"/>
            <a:endParaRPr lang="en-US" sz="1400" dirty="0">
              <a:cs typeface="Arial" charset="0"/>
            </a:endParaRPr>
          </a:p>
        </p:txBody>
      </p:sp>
      <p:sp>
        <p:nvSpPr>
          <p:cNvPr id="4103" name="Text Box 7"/>
          <p:cNvSpPr txBox="1">
            <a:spLocks noChangeArrowheads="1"/>
          </p:cNvSpPr>
          <p:nvPr/>
        </p:nvSpPr>
        <p:spPr bwMode="auto">
          <a:xfrm>
            <a:off x="2095500" y="1123950"/>
            <a:ext cx="5029200" cy="528638"/>
          </a:xfrm>
          <a:prstGeom prst="rect">
            <a:avLst/>
          </a:prstGeom>
          <a:solidFill>
            <a:srgbClr val="FFFFCC"/>
          </a:solidFill>
          <a:ln w="9525">
            <a:solidFill>
              <a:schemeClr val="tx1"/>
            </a:solidFill>
            <a:miter lim="800000"/>
            <a:headEnd/>
            <a:tailEnd/>
          </a:ln>
          <a:effectLst/>
        </p:spPr>
        <p:txBody>
          <a:bodyPr>
            <a:spAutoFit/>
          </a:bodyPr>
          <a:lstStyle/>
          <a:p>
            <a:pPr algn="ctr">
              <a:spcBef>
                <a:spcPct val="50000"/>
              </a:spcBef>
            </a:pPr>
            <a:r>
              <a:rPr lang="en-US" sz="2800">
                <a:cs typeface="Arial" charset="0"/>
              </a:rPr>
              <a:t>Counter-Missionary Education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smtClean="0"/>
              <a:t>May 4, 2016</a:t>
            </a:r>
            <a:endParaRPr lang="en-US"/>
          </a:p>
        </p:txBody>
      </p:sp>
      <p:sp>
        <p:nvSpPr>
          <p:cNvPr id="4" name="Footer Placeholder 2"/>
          <p:cNvSpPr>
            <a:spLocks noGrp="1"/>
          </p:cNvSpPr>
          <p:nvPr>
            <p:ph type="ftr" sz="quarter" idx="11"/>
          </p:nvPr>
        </p:nvSpPr>
        <p:spPr/>
        <p:txBody>
          <a:bodyPr/>
          <a:lstStyle/>
          <a:p>
            <a:r>
              <a:rPr lang="en-US" smtClean="0"/>
              <a:t>The Anti-Jewish New Testament</a:t>
            </a:r>
            <a:endParaRPr lang="en-US"/>
          </a:p>
        </p:txBody>
      </p:sp>
      <p:sp>
        <p:nvSpPr>
          <p:cNvPr id="5" name="Slide Number Placeholder 3"/>
          <p:cNvSpPr>
            <a:spLocks noGrp="1"/>
          </p:cNvSpPr>
          <p:nvPr>
            <p:ph type="sldNum" sz="quarter" idx="12"/>
          </p:nvPr>
        </p:nvSpPr>
        <p:spPr/>
        <p:txBody>
          <a:bodyPr/>
          <a:lstStyle/>
          <a:p>
            <a:r>
              <a:rPr lang="en-US" dirty="0"/>
              <a:t>Page </a:t>
            </a:r>
            <a:fld id="{58A55C80-BD77-4293-A943-498D846F836B}" type="slidenum">
              <a:rPr lang="en-US"/>
              <a:pPr/>
              <a:t>10</a:t>
            </a:fld>
            <a:r>
              <a:rPr lang="en-US" dirty="0"/>
              <a:t> of </a:t>
            </a:r>
            <a:r>
              <a:rPr lang="en-US" dirty="0" smtClean="0"/>
              <a:t>14</a:t>
            </a:r>
            <a:endParaRPr lang="en-US" dirty="0"/>
          </a:p>
        </p:txBody>
      </p:sp>
      <p:sp>
        <p:nvSpPr>
          <p:cNvPr id="37890" name="Text Box 2"/>
          <p:cNvSpPr txBox="1">
            <a:spLocks noChangeArrowheads="1"/>
          </p:cNvSpPr>
          <p:nvPr/>
        </p:nvSpPr>
        <p:spPr bwMode="auto">
          <a:xfrm>
            <a:off x="942759" y="1297541"/>
            <a:ext cx="7200876" cy="4393510"/>
          </a:xfrm>
          <a:prstGeom prst="rect">
            <a:avLst/>
          </a:prstGeom>
          <a:solidFill>
            <a:srgbClr val="CCFFCC"/>
          </a:solidFill>
          <a:ln w="9525">
            <a:solidFill>
              <a:schemeClr val="tx1"/>
            </a:solidFill>
            <a:miter lim="800000"/>
            <a:headEnd/>
            <a:tailEnd/>
          </a:ln>
          <a:effectLst/>
        </p:spPr>
        <p:txBody>
          <a:bodyPr wrap="square" anchor="ctr">
            <a:spAutoFit/>
          </a:bodyPr>
          <a:lstStyle/>
          <a:p>
            <a:pPr algn="ctr"/>
            <a:r>
              <a:rPr lang="en-US" sz="1600" u="sng" dirty="0" smtClean="0">
                <a:cs typeface="Arial" charset="0"/>
              </a:rPr>
              <a:t>Anti-Jewish Polemic in the New Testament (continued)</a:t>
            </a:r>
          </a:p>
          <a:p>
            <a:pPr algn="ctr">
              <a:spcBef>
                <a:spcPts val="600"/>
              </a:spcBef>
            </a:pPr>
            <a:r>
              <a:rPr lang="en-US" sz="1600" u="sng" dirty="0" smtClean="0">
                <a:cs typeface="Arial" charset="0"/>
              </a:rPr>
              <a:t>Paul’s Letters &amp; Epistles – 1 Thessalonians</a:t>
            </a:r>
          </a:p>
          <a:p>
            <a:pPr>
              <a:spcBef>
                <a:spcPts val="600"/>
              </a:spcBef>
            </a:pPr>
            <a:r>
              <a:rPr lang="en-US" sz="1400" dirty="0" smtClean="0"/>
              <a:t>Four verses, which constitute some of the most virulent anti-Jewish polemic present in the New Testament, are found within the seven letters written by Paul and the six Pseudo-Pauline and Deutero-Pauline epistles.  These are shown in the table below.</a:t>
            </a:r>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p:txBody>
      </p:sp>
      <p:graphicFrame>
        <p:nvGraphicFramePr>
          <p:cNvPr id="150531" name="Object 3"/>
          <p:cNvGraphicFramePr>
            <a:graphicFrameLocks noChangeAspect="1"/>
          </p:cNvGraphicFramePr>
          <p:nvPr/>
        </p:nvGraphicFramePr>
        <p:xfrm>
          <a:off x="1866900" y="2914650"/>
          <a:ext cx="5229225" cy="1238250"/>
        </p:xfrm>
        <a:graphic>
          <a:graphicData uri="http://schemas.openxmlformats.org/presentationml/2006/ole">
            <p:oleObj spid="_x0000_s150531" name="Document" r:id="rId4" imgW="5239290" imgH="1249343" progId="Word.Document.12">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smtClean="0"/>
              <a:t>May 4, 2016</a:t>
            </a:r>
            <a:endParaRPr lang="en-US"/>
          </a:p>
        </p:txBody>
      </p:sp>
      <p:sp>
        <p:nvSpPr>
          <p:cNvPr id="4" name="Footer Placeholder 2"/>
          <p:cNvSpPr>
            <a:spLocks noGrp="1"/>
          </p:cNvSpPr>
          <p:nvPr>
            <p:ph type="ftr" sz="quarter" idx="11"/>
          </p:nvPr>
        </p:nvSpPr>
        <p:spPr/>
        <p:txBody>
          <a:bodyPr/>
          <a:lstStyle/>
          <a:p>
            <a:r>
              <a:rPr lang="en-US" smtClean="0"/>
              <a:t>The Anti-Jewish New Testament</a:t>
            </a:r>
            <a:endParaRPr lang="en-US"/>
          </a:p>
        </p:txBody>
      </p:sp>
      <p:sp>
        <p:nvSpPr>
          <p:cNvPr id="5" name="Slide Number Placeholder 3"/>
          <p:cNvSpPr>
            <a:spLocks noGrp="1"/>
          </p:cNvSpPr>
          <p:nvPr>
            <p:ph type="sldNum" sz="quarter" idx="12"/>
          </p:nvPr>
        </p:nvSpPr>
        <p:spPr/>
        <p:txBody>
          <a:bodyPr/>
          <a:lstStyle/>
          <a:p>
            <a:r>
              <a:rPr lang="en-US" dirty="0"/>
              <a:t>Page </a:t>
            </a:r>
            <a:fld id="{58A55C80-BD77-4293-A943-498D846F836B}" type="slidenum">
              <a:rPr lang="en-US"/>
              <a:pPr/>
              <a:t>11</a:t>
            </a:fld>
            <a:r>
              <a:rPr lang="en-US" dirty="0"/>
              <a:t> of </a:t>
            </a:r>
            <a:r>
              <a:rPr lang="en-US" dirty="0" smtClean="0"/>
              <a:t>14</a:t>
            </a:r>
            <a:endParaRPr lang="en-US" dirty="0"/>
          </a:p>
        </p:txBody>
      </p:sp>
      <p:sp>
        <p:nvSpPr>
          <p:cNvPr id="37890" name="Text Box 2"/>
          <p:cNvSpPr txBox="1">
            <a:spLocks noChangeArrowheads="1"/>
          </p:cNvSpPr>
          <p:nvPr/>
        </p:nvSpPr>
        <p:spPr bwMode="auto">
          <a:xfrm>
            <a:off x="251475" y="264467"/>
            <a:ext cx="8641050" cy="5901616"/>
          </a:xfrm>
          <a:prstGeom prst="rect">
            <a:avLst/>
          </a:prstGeom>
          <a:solidFill>
            <a:srgbClr val="CCFFCC"/>
          </a:solidFill>
          <a:ln w="9525">
            <a:solidFill>
              <a:schemeClr val="tx1"/>
            </a:solidFill>
            <a:miter lim="800000"/>
            <a:headEnd/>
            <a:tailEnd/>
          </a:ln>
          <a:effectLst/>
        </p:spPr>
        <p:txBody>
          <a:bodyPr wrap="square" anchor="ctr">
            <a:spAutoFit/>
          </a:bodyPr>
          <a:lstStyle/>
          <a:p>
            <a:pPr algn="ctr"/>
            <a:r>
              <a:rPr lang="en-US" u="sng" dirty="0" smtClean="0"/>
              <a:t>Observations</a:t>
            </a:r>
            <a:endParaRPr lang="en-US" sz="1400" dirty="0" smtClean="0"/>
          </a:p>
          <a:p>
            <a:pPr>
              <a:spcBef>
                <a:spcPts val="600"/>
              </a:spcBef>
            </a:pPr>
            <a:r>
              <a:rPr lang="en-US" sz="1600" dirty="0" smtClean="0"/>
              <a:t>Some general observations may be drawn from the material presented above:</a:t>
            </a:r>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lgn="ctr">
              <a:spcBef>
                <a:spcPts val="300"/>
              </a:spcBef>
            </a:pPr>
            <a:r>
              <a:rPr lang="en-US" sz="1400" dirty="0" smtClean="0"/>
              <a:t>--- Continued on the next slide ---</a:t>
            </a:r>
            <a:endParaRPr lang="en-US" sz="1400" dirty="0"/>
          </a:p>
        </p:txBody>
      </p:sp>
      <p:graphicFrame>
        <p:nvGraphicFramePr>
          <p:cNvPr id="139266" name="Object 2"/>
          <p:cNvGraphicFramePr>
            <a:graphicFrameLocks noChangeAspect="1"/>
          </p:cNvGraphicFramePr>
          <p:nvPr/>
        </p:nvGraphicFramePr>
        <p:xfrm>
          <a:off x="424296" y="1124720"/>
          <a:ext cx="8324850" cy="4676775"/>
        </p:xfrm>
        <a:graphic>
          <a:graphicData uri="http://schemas.openxmlformats.org/presentationml/2006/ole">
            <p:oleObj spid="_x0000_s139266" name="Document" r:id="rId4" imgW="8346164" imgH="4692425" progId="Word.Document.12">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smtClean="0"/>
              <a:t>May 4, 2016</a:t>
            </a:r>
            <a:endParaRPr lang="en-US"/>
          </a:p>
        </p:txBody>
      </p:sp>
      <p:sp>
        <p:nvSpPr>
          <p:cNvPr id="4" name="Footer Placeholder 2"/>
          <p:cNvSpPr>
            <a:spLocks noGrp="1"/>
          </p:cNvSpPr>
          <p:nvPr>
            <p:ph type="ftr" sz="quarter" idx="11"/>
          </p:nvPr>
        </p:nvSpPr>
        <p:spPr/>
        <p:txBody>
          <a:bodyPr/>
          <a:lstStyle/>
          <a:p>
            <a:r>
              <a:rPr lang="en-US" smtClean="0"/>
              <a:t>The Anti-Jewish New Testament</a:t>
            </a:r>
            <a:endParaRPr lang="en-US"/>
          </a:p>
        </p:txBody>
      </p:sp>
      <p:sp>
        <p:nvSpPr>
          <p:cNvPr id="5" name="Slide Number Placeholder 3"/>
          <p:cNvSpPr>
            <a:spLocks noGrp="1"/>
          </p:cNvSpPr>
          <p:nvPr>
            <p:ph type="sldNum" sz="quarter" idx="12"/>
          </p:nvPr>
        </p:nvSpPr>
        <p:spPr/>
        <p:txBody>
          <a:bodyPr/>
          <a:lstStyle/>
          <a:p>
            <a:r>
              <a:rPr lang="en-US" dirty="0"/>
              <a:t>Page </a:t>
            </a:r>
            <a:fld id="{58A55C80-BD77-4293-A943-498D846F836B}" type="slidenum">
              <a:rPr lang="en-US"/>
              <a:pPr/>
              <a:t>12</a:t>
            </a:fld>
            <a:r>
              <a:rPr lang="en-US" dirty="0"/>
              <a:t> of </a:t>
            </a:r>
            <a:r>
              <a:rPr lang="en-US" dirty="0" smtClean="0"/>
              <a:t>14</a:t>
            </a:r>
            <a:endParaRPr lang="en-US" dirty="0"/>
          </a:p>
        </p:txBody>
      </p:sp>
      <p:sp>
        <p:nvSpPr>
          <p:cNvPr id="37890" name="Text Box 2"/>
          <p:cNvSpPr txBox="1">
            <a:spLocks noChangeArrowheads="1"/>
          </p:cNvSpPr>
          <p:nvPr/>
        </p:nvSpPr>
        <p:spPr bwMode="auto">
          <a:xfrm>
            <a:off x="827545" y="679967"/>
            <a:ext cx="7604123" cy="5070619"/>
          </a:xfrm>
          <a:prstGeom prst="rect">
            <a:avLst/>
          </a:prstGeom>
          <a:solidFill>
            <a:srgbClr val="CCFFCC"/>
          </a:solidFill>
          <a:ln w="9525">
            <a:solidFill>
              <a:schemeClr val="tx1"/>
            </a:solidFill>
            <a:miter lim="800000"/>
            <a:headEnd/>
            <a:tailEnd/>
          </a:ln>
          <a:effectLst/>
        </p:spPr>
        <p:txBody>
          <a:bodyPr wrap="square" anchor="ctr">
            <a:spAutoFit/>
          </a:bodyPr>
          <a:lstStyle/>
          <a:p>
            <a:pPr algn="ctr"/>
            <a:r>
              <a:rPr lang="en-US" u="sng" dirty="0" smtClean="0"/>
              <a:t>Observations </a:t>
            </a:r>
            <a:r>
              <a:rPr lang="en-US" u="sng" dirty="0" smtClean="0"/>
              <a:t>(</a:t>
            </a:r>
            <a:r>
              <a:rPr lang="en-US" u="sng" dirty="0" smtClean="0"/>
              <a:t>continued)</a:t>
            </a:r>
            <a:endParaRPr lang="en-US" dirty="0" smtClean="0"/>
          </a:p>
          <a:p>
            <a:pPr>
              <a:spcBef>
                <a:spcPts val="600"/>
              </a:spcBef>
            </a:pPr>
            <a:r>
              <a:rPr lang="en-US" sz="1600" dirty="0" smtClean="0"/>
              <a:t>The table below shows summary statistics on Prof. Beck’s "</a:t>
            </a:r>
            <a:r>
              <a:rPr lang="en-US" sz="1600" i="1" dirty="0" smtClean="0">
                <a:solidFill>
                  <a:srgbClr val="FF0000"/>
                </a:solidFill>
              </a:rPr>
              <a:t>… the specific texts identified as most problematic …</a:t>
            </a:r>
            <a:r>
              <a:rPr lang="en-US" sz="1600" dirty="0" smtClean="0"/>
              <a:t>" anti-Jewish polemic found in the major lectionary series, which were listed in the tables on Slides 4-10.</a:t>
            </a:r>
          </a:p>
          <a:p>
            <a:pPr>
              <a:spcBef>
                <a:spcPts val="600"/>
              </a:spcBef>
            </a:pPr>
            <a:endParaRPr lang="en-US" sz="1600" dirty="0" smtClean="0"/>
          </a:p>
          <a:p>
            <a:pPr>
              <a:spcBef>
                <a:spcPts val="0"/>
              </a:spcBef>
            </a:pPr>
            <a:endParaRPr lang="en-US" sz="1600" dirty="0" smtClean="0"/>
          </a:p>
          <a:p>
            <a:pPr>
              <a:spcBef>
                <a:spcPts val="0"/>
              </a:spcBef>
            </a:pPr>
            <a:endParaRPr lang="en-US" sz="1600" dirty="0" smtClean="0"/>
          </a:p>
          <a:p>
            <a:pPr>
              <a:spcBef>
                <a:spcPts val="0"/>
              </a:spcBef>
            </a:pPr>
            <a:endParaRPr lang="en-US" sz="1600" dirty="0" smtClean="0"/>
          </a:p>
          <a:p>
            <a:pPr>
              <a:spcBef>
                <a:spcPts val="0"/>
              </a:spcBef>
            </a:pPr>
            <a:endParaRPr lang="en-US" sz="1600" dirty="0" smtClean="0"/>
          </a:p>
          <a:p>
            <a:pPr>
              <a:spcBef>
                <a:spcPts val="0"/>
              </a:spcBef>
            </a:pPr>
            <a:endParaRPr lang="en-US" sz="1600" dirty="0" smtClean="0"/>
          </a:p>
          <a:p>
            <a:pPr>
              <a:spcBef>
                <a:spcPts val="0"/>
              </a:spcBef>
            </a:pPr>
            <a:endParaRPr lang="en-US" sz="1600" dirty="0" smtClean="0"/>
          </a:p>
          <a:p>
            <a:pPr>
              <a:spcBef>
                <a:spcPts val="0"/>
              </a:spcBef>
            </a:pPr>
            <a:endParaRPr lang="en-US" sz="1600" dirty="0" smtClean="0"/>
          </a:p>
          <a:p>
            <a:pPr>
              <a:spcBef>
                <a:spcPts val="0"/>
              </a:spcBef>
            </a:pPr>
            <a:endParaRPr lang="en-US" sz="1600" dirty="0" smtClean="0"/>
          </a:p>
          <a:p>
            <a:pPr>
              <a:spcBef>
                <a:spcPts val="0"/>
              </a:spcBef>
            </a:pPr>
            <a:endParaRPr lang="en-US" sz="1600" dirty="0" smtClean="0"/>
          </a:p>
          <a:p>
            <a:pPr>
              <a:spcBef>
                <a:spcPts val="0"/>
              </a:spcBef>
            </a:pPr>
            <a:endParaRPr lang="en-US" sz="1600" dirty="0" smtClean="0"/>
          </a:p>
          <a:p>
            <a:pPr>
              <a:spcBef>
                <a:spcPts val="600"/>
              </a:spcBef>
            </a:pPr>
            <a:r>
              <a:rPr lang="en-US" sz="1600" dirty="0" smtClean="0"/>
              <a:t>The data shown in this table lead to several additional observations that are summarized on the next slide.</a:t>
            </a:r>
          </a:p>
          <a:p>
            <a:pPr>
              <a:spcBef>
                <a:spcPts val="0"/>
              </a:spcBef>
            </a:pPr>
            <a:endParaRPr lang="en-US" sz="1600" dirty="0" smtClean="0"/>
          </a:p>
          <a:p>
            <a:pPr algn="ctr">
              <a:spcBef>
                <a:spcPts val="300"/>
              </a:spcBef>
            </a:pPr>
            <a:r>
              <a:rPr lang="en-US" sz="1600" dirty="0" smtClean="0"/>
              <a:t>--- Continued on the next slide ---</a:t>
            </a:r>
            <a:endParaRPr lang="en-US" sz="1600" dirty="0"/>
          </a:p>
        </p:txBody>
      </p:sp>
      <p:graphicFrame>
        <p:nvGraphicFramePr>
          <p:cNvPr id="109579" name="Object 11"/>
          <p:cNvGraphicFramePr>
            <a:graphicFrameLocks noChangeAspect="1"/>
          </p:cNvGraphicFramePr>
          <p:nvPr/>
        </p:nvGraphicFramePr>
        <p:xfrm>
          <a:off x="1524000" y="1933575"/>
          <a:ext cx="6238875" cy="2714625"/>
        </p:xfrm>
        <a:graphic>
          <a:graphicData uri="http://schemas.openxmlformats.org/presentationml/2006/ole">
            <p:oleObj spid="_x0000_s109579" name="Document" r:id="rId4" imgW="6238430" imgH="2718292" progId="Word.Document.12">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dirty="0" smtClean="0"/>
              <a:t>May 4, 2016</a:t>
            </a:r>
            <a:endParaRPr lang="en-US" dirty="0"/>
          </a:p>
        </p:txBody>
      </p:sp>
      <p:sp>
        <p:nvSpPr>
          <p:cNvPr id="4" name="Footer Placeholder 2"/>
          <p:cNvSpPr>
            <a:spLocks noGrp="1"/>
          </p:cNvSpPr>
          <p:nvPr>
            <p:ph type="ftr" sz="quarter" idx="11"/>
          </p:nvPr>
        </p:nvSpPr>
        <p:spPr/>
        <p:txBody>
          <a:bodyPr/>
          <a:lstStyle/>
          <a:p>
            <a:r>
              <a:rPr lang="en-US" smtClean="0"/>
              <a:t>The Anti-Jewish New Testament</a:t>
            </a:r>
            <a:endParaRPr lang="en-US"/>
          </a:p>
        </p:txBody>
      </p:sp>
      <p:sp>
        <p:nvSpPr>
          <p:cNvPr id="5" name="Slide Number Placeholder 3"/>
          <p:cNvSpPr>
            <a:spLocks noGrp="1"/>
          </p:cNvSpPr>
          <p:nvPr>
            <p:ph type="sldNum" sz="quarter" idx="12"/>
          </p:nvPr>
        </p:nvSpPr>
        <p:spPr/>
        <p:txBody>
          <a:bodyPr/>
          <a:lstStyle/>
          <a:p>
            <a:r>
              <a:rPr lang="en-US" dirty="0"/>
              <a:t>Page </a:t>
            </a:r>
            <a:fld id="{58A55C80-BD77-4293-A943-498D846F836B}" type="slidenum">
              <a:rPr lang="en-US"/>
              <a:pPr/>
              <a:t>13</a:t>
            </a:fld>
            <a:r>
              <a:rPr lang="en-US" dirty="0"/>
              <a:t> of </a:t>
            </a:r>
            <a:r>
              <a:rPr lang="en-US" dirty="0" smtClean="0"/>
              <a:t>14</a:t>
            </a:r>
            <a:endParaRPr lang="en-US" dirty="0"/>
          </a:p>
        </p:txBody>
      </p:sp>
      <p:sp>
        <p:nvSpPr>
          <p:cNvPr id="37890" name="Text Box 2"/>
          <p:cNvSpPr txBox="1">
            <a:spLocks noChangeArrowheads="1"/>
          </p:cNvSpPr>
          <p:nvPr/>
        </p:nvSpPr>
        <p:spPr bwMode="auto">
          <a:xfrm>
            <a:off x="481903" y="372284"/>
            <a:ext cx="8180194" cy="5709255"/>
          </a:xfrm>
          <a:prstGeom prst="rect">
            <a:avLst/>
          </a:prstGeom>
          <a:solidFill>
            <a:srgbClr val="CCFFCC"/>
          </a:solidFill>
          <a:ln w="9525">
            <a:solidFill>
              <a:schemeClr val="tx1"/>
            </a:solidFill>
            <a:miter lim="800000"/>
            <a:headEnd/>
            <a:tailEnd/>
          </a:ln>
          <a:effectLst/>
        </p:spPr>
        <p:txBody>
          <a:bodyPr wrap="square" anchor="ctr">
            <a:spAutoFit/>
          </a:bodyPr>
          <a:lstStyle/>
          <a:p>
            <a:pPr algn="ctr"/>
            <a:r>
              <a:rPr lang="en-US" u="sng" dirty="0" smtClean="0"/>
              <a:t>Observations </a:t>
            </a:r>
            <a:r>
              <a:rPr lang="en-US" u="sng" dirty="0" smtClean="0"/>
              <a:t>(</a:t>
            </a:r>
            <a:r>
              <a:rPr lang="en-US" u="sng" dirty="0" smtClean="0"/>
              <a:t>continued)</a:t>
            </a:r>
            <a:endParaRPr lang="en-US" dirty="0" smtClean="0"/>
          </a:p>
          <a:p>
            <a:pPr>
              <a:spcBef>
                <a:spcPts val="60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1200"/>
              </a:spcBef>
            </a:pPr>
            <a:r>
              <a:rPr lang="en-US" sz="1600" dirty="0" smtClean="0"/>
              <a:t>Considering the many millions of churchgoing Christians who have read these liturgical collections in their regular church services, it is not surprising that anti-Semitism has flourished within "The Church" and Christendom.  The New Testament has been very effective in poisoning the minds of those who study it and accept it as "the breathed word of God", or as being "inspired by God".</a:t>
            </a:r>
          </a:p>
        </p:txBody>
      </p:sp>
      <p:graphicFrame>
        <p:nvGraphicFramePr>
          <p:cNvPr id="163843" name="Object 3"/>
          <p:cNvGraphicFramePr>
            <a:graphicFrameLocks noChangeAspect="1"/>
          </p:cNvGraphicFramePr>
          <p:nvPr/>
        </p:nvGraphicFramePr>
        <p:xfrm>
          <a:off x="600075" y="895350"/>
          <a:ext cx="7991475" cy="3857625"/>
        </p:xfrm>
        <a:graphic>
          <a:graphicData uri="http://schemas.openxmlformats.org/presentationml/2006/ole">
            <p:oleObj spid="_x0000_s163843" name="Document" r:id="rId4" imgW="8002958" imgH="3862294" progId="Word.Document.12">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smtClean="0"/>
              <a:t>May 4, 2016</a:t>
            </a:r>
            <a:endParaRPr lang="en-US"/>
          </a:p>
        </p:txBody>
      </p:sp>
      <p:sp>
        <p:nvSpPr>
          <p:cNvPr id="4" name="Footer Placeholder 2"/>
          <p:cNvSpPr>
            <a:spLocks noGrp="1"/>
          </p:cNvSpPr>
          <p:nvPr>
            <p:ph type="ftr" sz="quarter" idx="11"/>
          </p:nvPr>
        </p:nvSpPr>
        <p:spPr/>
        <p:txBody>
          <a:bodyPr/>
          <a:lstStyle/>
          <a:p>
            <a:r>
              <a:rPr lang="en-US" smtClean="0"/>
              <a:t>The Anti-Jewish New Testament</a:t>
            </a:r>
            <a:endParaRPr lang="en-US"/>
          </a:p>
        </p:txBody>
      </p:sp>
      <p:sp>
        <p:nvSpPr>
          <p:cNvPr id="5" name="Slide Number Placeholder 3"/>
          <p:cNvSpPr>
            <a:spLocks noGrp="1"/>
          </p:cNvSpPr>
          <p:nvPr>
            <p:ph type="sldNum" sz="quarter" idx="12"/>
          </p:nvPr>
        </p:nvSpPr>
        <p:spPr/>
        <p:txBody>
          <a:bodyPr/>
          <a:lstStyle/>
          <a:p>
            <a:r>
              <a:rPr lang="en-US" dirty="0"/>
              <a:t>Page </a:t>
            </a:r>
            <a:fld id="{58A55C80-BD77-4293-A943-498D846F836B}" type="slidenum">
              <a:rPr lang="en-US"/>
              <a:pPr/>
              <a:t>14</a:t>
            </a:fld>
            <a:r>
              <a:rPr lang="en-US" dirty="0"/>
              <a:t> of </a:t>
            </a:r>
            <a:r>
              <a:rPr lang="en-US" dirty="0" smtClean="0"/>
              <a:t>14</a:t>
            </a:r>
            <a:endParaRPr lang="en-US" dirty="0"/>
          </a:p>
        </p:txBody>
      </p:sp>
      <p:sp>
        <p:nvSpPr>
          <p:cNvPr id="37890" name="Text Box 2"/>
          <p:cNvSpPr txBox="1">
            <a:spLocks noChangeArrowheads="1"/>
          </p:cNvSpPr>
          <p:nvPr/>
        </p:nvSpPr>
        <p:spPr bwMode="auto">
          <a:xfrm>
            <a:off x="539510" y="529923"/>
            <a:ext cx="8064980" cy="5370701"/>
          </a:xfrm>
          <a:prstGeom prst="rect">
            <a:avLst/>
          </a:prstGeom>
          <a:solidFill>
            <a:srgbClr val="CCFFCC"/>
          </a:solidFill>
          <a:ln w="9525">
            <a:solidFill>
              <a:schemeClr val="tx1"/>
            </a:solidFill>
            <a:miter lim="800000"/>
            <a:headEnd/>
            <a:tailEnd/>
          </a:ln>
          <a:effectLst/>
        </p:spPr>
        <p:txBody>
          <a:bodyPr wrap="square" anchor="ctr">
            <a:spAutoFit/>
          </a:bodyPr>
          <a:lstStyle/>
          <a:p>
            <a:pPr algn="ctr"/>
            <a:r>
              <a:rPr lang="en-US" u="sng" dirty="0" smtClean="0"/>
              <a:t>Summary</a:t>
            </a:r>
          </a:p>
          <a:p>
            <a:pPr>
              <a:spcBef>
                <a:spcPts val="600"/>
              </a:spcBef>
            </a:pPr>
            <a:r>
              <a:rPr lang="en-US" sz="1500" dirty="0" smtClean="0"/>
              <a:t>The analysis presented above, for which only Christian scholarly sources were used, can be summarized in terms of the following question and answer:</a:t>
            </a:r>
          </a:p>
          <a:p>
            <a:pPr>
              <a:spcBef>
                <a:spcPts val="600"/>
              </a:spcBef>
            </a:pPr>
            <a:endParaRPr lang="en-US" sz="1500" dirty="0" smtClean="0"/>
          </a:p>
          <a:p>
            <a:pPr>
              <a:spcBef>
                <a:spcPts val="600"/>
              </a:spcBef>
            </a:pPr>
            <a:endParaRPr lang="en-US" sz="1500" dirty="0" smtClean="0"/>
          </a:p>
          <a:p>
            <a:pPr>
              <a:spcBef>
                <a:spcPts val="600"/>
              </a:spcBef>
            </a:pPr>
            <a:r>
              <a:rPr lang="en-US" sz="1500" dirty="0" smtClean="0"/>
              <a:t>The number of Jewish people who have been adversely affected, maimed, and murdered in the name of Jesus throughout the history of Christianity significantly exceeds the six million who were massacred by the Nazis during the Holocaust.  Hans Küng, a leading Catholic theologian, wrote:</a:t>
            </a:r>
          </a:p>
          <a:p>
            <a:pPr>
              <a:spcBef>
                <a:spcPts val="600"/>
              </a:spcBef>
            </a:pPr>
            <a:endParaRPr lang="en-US" sz="1500" dirty="0" smtClean="0"/>
          </a:p>
          <a:p>
            <a:pPr>
              <a:spcBef>
                <a:spcPts val="0"/>
              </a:spcBef>
            </a:pPr>
            <a:endParaRPr lang="en-US" sz="1500" dirty="0" smtClean="0"/>
          </a:p>
          <a:p>
            <a:pPr>
              <a:spcBef>
                <a:spcPts val="0"/>
              </a:spcBef>
            </a:pPr>
            <a:endParaRPr lang="en-US" sz="1500" dirty="0" smtClean="0"/>
          </a:p>
          <a:p>
            <a:pPr>
              <a:spcBef>
                <a:spcPts val="0"/>
              </a:spcBef>
            </a:pPr>
            <a:r>
              <a:rPr lang="en-US" sz="1500" dirty="0" smtClean="0"/>
              <a:t>The "Christian love for the Jew", of which so much is heard these days, turns out to be conditional in an overwhelming majority of cases.  Christians, evangelical Christian missionaries in particular, view the Jews as a blind people in need of being made into "believers".  When their missionary efforts fail, or when their deceptions are exposed, their professed love for the Jew quickly turns into hatred and contempt.  Today's hand-clapping Jew-loving "new Christians" are evangelical Christian fundamentalists in disguise, some of whom even profess to be "Torah Observant".  They teach the same anti-Semitic doctrines as have been taught by "The Church" throughout the Common Era.  And while their tactics may have changed, their agenda and message remain the same.</a:t>
            </a:r>
          </a:p>
        </p:txBody>
      </p:sp>
      <p:graphicFrame>
        <p:nvGraphicFramePr>
          <p:cNvPr id="165890" name="Object 2"/>
          <p:cNvGraphicFramePr>
            <a:graphicFrameLocks noChangeAspect="1"/>
          </p:cNvGraphicFramePr>
          <p:nvPr/>
        </p:nvGraphicFramePr>
        <p:xfrm>
          <a:off x="654724" y="3083358"/>
          <a:ext cx="7848600" cy="638175"/>
        </p:xfrm>
        <a:graphic>
          <a:graphicData uri="http://schemas.openxmlformats.org/presentationml/2006/ole">
            <p:oleObj spid="_x0000_s165890" name="Document" r:id="rId4" imgW="7869209" imgH="643776" progId="Word.Document.12">
              <p:embed/>
            </p:oleObj>
          </a:graphicData>
        </a:graphic>
      </p:graphicFrame>
      <p:graphicFrame>
        <p:nvGraphicFramePr>
          <p:cNvPr id="165891" name="Object 3"/>
          <p:cNvGraphicFramePr>
            <a:graphicFrameLocks noChangeAspect="1"/>
          </p:cNvGraphicFramePr>
          <p:nvPr/>
        </p:nvGraphicFramePr>
        <p:xfrm>
          <a:off x="663575" y="1466850"/>
          <a:ext cx="7796213" cy="638175"/>
        </p:xfrm>
        <a:graphic>
          <a:graphicData uri="http://schemas.openxmlformats.org/presentationml/2006/ole">
            <p:oleObj spid="_x0000_s165891" name="Document" r:id="rId5" imgW="7816300" imgH="639195" progId="Word.Document.12">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smtClean="0"/>
              <a:t>May 4, 2016</a:t>
            </a:r>
            <a:endParaRPr lang="en-US"/>
          </a:p>
        </p:txBody>
      </p:sp>
      <p:sp>
        <p:nvSpPr>
          <p:cNvPr id="4" name="Footer Placeholder 2"/>
          <p:cNvSpPr>
            <a:spLocks noGrp="1"/>
          </p:cNvSpPr>
          <p:nvPr>
            <p:ph type="ftr" sz="quarter" idx="11"/>
          </p:nvPr>
        </p:nvSpPr>
        <p:spPr/>
        <p:txBody>
          <a:bodyPr/>
          <a:lstStyle/>
          <a:p>
            <a:r>
              <a:rPr lang="en-US" smtClean="0"/>
              <a:t>The Anti-Jewish New Testament</a:t>
            </a:r>
            <a:endParaRPr lang="en-US"/>
          </a:p>
        </p:txBody>
      </p:sp>
      <p:sp>
        <p:nvSpPr>
          <p:cNvPr id="5" name="Slide Number Placeholder 3"/>
          <p:cNvSpPr>
            <a:spLocks noGrp="1"/>
          </p:cNvSpPr>
          <p:nvPr>
            <p:ph type="sldNum" sz="quarter" idx="12"/>
          </p:nvPr>
        </p:nvSpPr>
        <p:spPr/>
        <p:txBody>
          <a:bodyPr/>
          <a:lstStyle/>
          <a:p>
            <a:r>
              <a:rPr lang="en-US" dirty="0"/>
              <a:t>Page </a:t>
            </a:r>
            <a:fld id="{CE7E5334-FF18-477B-A110-D135FA415F70}" type="slidenum">
              <a:rPr lang="en-US"/>
              <a:pPr/>
              <a:t>2</a:t>
            </a:fld>
            <a:r>
              <a:rPr lang="en-US" dirty="0"/>
              <a:t> of </a:t>
            </a:r>
            <a:r>
              <a:rPr lang="en-US" dirty="0" smtClean="0"/>
              <a:t>14</a:t>
            </a:r>
            <a:endParaRPr lang="en-US" dirty="0"/>
          </a:p>
        </p:txBody>
      </p:sp>
      <p:sp>
        <p:nvSpPr>
          <p:cNvPr id="15362" name="Text Box 2"/>
          <p:cNvSpPr txBox="1">
            <a:spLocks noChangeArrowheads="1"/>
          </p:cNvSpPr>
          <p:nvPr/>
        </p:nvSpPr>
        <p:spPr bwMode="auto">
          <a:xfrm>
            <a:off x="539510" y="433436"/>
            <a:ext cx="8007374" cy="5770811"/>
          </a:xfrm>
          <a:prstGeom prst="rect">
            <a:avLst/>
          </a:prstGeom>
          <a:solidFill>
            <a:srgbClr val="CCFFCC"/>
          </a:solidFill>
          <a:ln w="9525">
            <a:solidFill>
              <a:schemeClr val="tx1"/>
            </a:solidFill>
            <a:miter lim="800000"/>
            <a:headEnd/>
            <a:tailEnd/>
          </a:ln>
          <a:effectLst/>
        </p:spPr>
        <p:txBody>
          <a:bodyPr wrap="square" anchor="ctr">
            <a:spAutoFit/>
          </a:bodyPr>
          <a:lstStyle/>
          <a:p>
            <a:pPr algn="ctr">
              <a:spcBef>
                <a:spcPct val="50000"/>
              </a:spcBef>
            </a:pPr>
            <a:r>
              <a:rPr lang="en-US" u="sng" dirty="0">
                <a:cs typeface="Arial" charset="0"/>
              </a:rPr>
              <a:t>Introduction</a:t>
            </a:r>
          </a:p>
          <a:p>
            <a:pPr>
              <a:spcBef>
                <a:spcPts val="600"/>
              </a:spcBef>
            </a:pPr>
            <a:r>
              <a:rPr lang="en-US" sz="1600" dirty="0" smtClean="0">
                <a:cs typeface="Arial" charset="0"/>
              </a:rPr>
              <a:t>Jewish people who have read the New Testament throughout the history of Christianity became well aware of the numerous passages of vicious and defamatory anti-Jewish polemic within it.  On the other hand, Christians, in general, have been insensitive to the offensive nature of these texts and to the damage that their usage has done to the Jewish people throughout the Common Era.  When the Emperor Constantine became a Christian in the fourth century C.E. and installed Christianity as the state religion of the Roman Empire, Jewish people became a primary target of persecution by "The Church".</a:t>
            </a:r>
          </a:p>
          <a:p>
            <a:pPr>
              <a:spcBef>
                <a:spcPts val="600"/>
              </a:spcBef>
            </a:pPr>
            <a:r>
              <a:rPr lang="en-US" sz="1600" dirty="0" smtClean="0">
                <a:cs typeface="Arial" charset="0"/>
              </a:rPr>
              <a:t>An increasing number of Christian scholars and clergy have concluded that the root of anti-Semitism in the Christian world community is ultimately found within the New Testament.  The general message those scholars are trying to convey is that, using the New Testament as its authoritative source, "The Church" has stereotyped the Jewish people as an icon of unredeemed humanity; they became an image of a blind, stubborn, carnal, and perverse people.  This dehumanization is the vehicle that formed the psychological prerequisite to the atrocities that followed - the Crusades and Inquisitions, the many pogroms and expulsions, and eventually the Holocaust.</a:t>
            </a:r>
          </a:p>
          <a:p>
            <a:pPr>
              <a:spcBef>
                <a:spcPts val="600"/>
              </a:spcBef>
            </a:pPr>
            <a:r>
              <a:rPr lang="en-US" sz="1600" dirty="0" smtClean="0">
                <a:cs typeface="Arial" charset="0"/>
              </a:rPr>
              <a:t>In this lesson we consider example of racist and defamatory anti-Jewish rhetoric in passages from the New Testament that appear in Christian lectionaries.  Lectionaries are collections of Scriptural passages from Christian Bibles that are read during regular weekly Catholic and Protestant church services, and which are repeated on some cyclical schedule.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May 4, 2016</a:t>
            </a:r>
            <a:endParaRPr lang="en-US"/>
          </a:p>
        </p:txBody>
      </p:sp>
      <p:sp>
        <p:nvSpPr>
          <p:cNvPr id="5" name="Footer Placeholder 2"/>
          <p:cNvSpPr>
            <a:spLocks noGrp="1"/>
          </p:cNvSpPr>
          <p:nvPr>
            <p:ph type="ftr" sz="quarter" idx="11"/>
          </p:nvPr>
        </p:nvSpPr>
        <p:spPr/>
        <p:txBody>
          <a:bodyPr/>
          <a:lstStyle/>
          <a:p>
            <a:r>
              <a:rPr lang="en-US" smtClean="0"/>
              <a:t>The Anti-Jewish New Testament</a:t>
            </a:r>
            <a:endParaRPr lang="en-US"/>
          </a:p>
        </p:txBody>
      </p:sp>
      <p:sp>
        <p:nvSpPr>
          <p:cNvPr id="6" name="Slide Number Placeholder 3"/>
          <p:cNvSpPr>
            <a:spLocks noGrp="1"/>
          </p:cNvSpPr>
          <p:nvPr>
            <p:ph type="sldNum" sz="quarter" idx="12"/>
          </p:nvPr>
        </p:nvSpPr>
        <p:spPr/>
        <p:txBody>
          <a:bodyPr/>
          <a:lstStyle/>
          <a:p>
            <a:r>
              <a:rPr lang="en-US" dirty="0"/>
              <a:t>Page </a:t>
            </a:r>
            <a:fld id="{D9AEAAAA-3D1E-49A8-9F29-E2AAAB6864A2}" type="slidenum">
              <a:rPr lang="en-US"/>
              <a:pPr/>
              <a:t>3</a:t>
            </a:fld>
            <a:r>
              <a:rPr lang="en-US" dirty="0"/>
              <a:t> of </a:t>
            </a:r>
            <a:r>
              <a:rPr lang="en-US" dirty="0" smtClean="0"/>
              <a:t>14</a:t>
            </a:r>
            <a:endParaRPr lang="en-US" dirty="0"/>
          </a:p>
        </p:txBody>
      </p:sp>
      <p:sp>
        <p:nvSpPr>
          <p:cNvPr id="52226" name="Text Box 2"/>
          <p:cNvSpPr txBox="1">
            <a:spLocks noChangeArrowheads="1"/>
          </p:cNvSpPr>
          <p:nvPr/>
        </p:nvSpPr>
        <p:spPr bwMode="auto">
          <a:xfrm>
            <a:off x="654724" y="1136196"/>
            <a:ext cx="7776945" cy="4493538"/>
          </a:xfrm>
          <a:prstGeom prst="rect">
            <a:avLst/>
          </a:prstGeom>
          <a:solidFill>
            <a:srgbClr val="CCFFCC"/>
          </a:solidFill>
          <a:ln w="9525">
            <a:solidFill>
              <a:schemeClr val="tx1"/>
            </a:solidFill>
            <a:miter lim="800000"/>
            <a:headEnd/>
            <a:tailEnd/>
          </a:ln>
          <a:effectLst/>
        </p:spPr>
        <p:txBody>
          <a:bodyPr wrap="square" anchor="ctr">
            <a:spAutoFit/>
          </a:bodyPr>
          <a:lstStyle/>
          <a:p>
            <a:pPr algn="ctr">
              <a:spcBef>
                <a:spcPct val="50000"/>
              </a:spcBef>
            </a:pPr>
            <a:endParaRPr lang="en-US" sz="1000" u="sng" dirty="0">
              <a:cs typeface="Arial" charset="0"/>
            </a:endParaRPr>
          </a:p>
          <a:p>
            <a:pPr algn="ctr"/>
            <a:r>
              <a:rPr lang="en-US" u="sng" dirty="0" smtClean="0">
                <a:cs typeface="Arial" charset="0"/>
              </a:rPr>
              <a:t>Anti-Jewish Polemic in the New Testament</a:t>
            </a:r>
            <a:endParaRPr lang="en-US" u="sng" dirty="0">
              <a:cs typeface="Arial" charset="0"/>
            </a:endParaRPr>
          </a:p>
          <a:p>
            <a:pPr>
              <a:spcBef>
                <a:spcPts val="600"/>
              </a:spcBef>
            </a:pPr>
            <a:r>
              <a:rPr lang="en-US" sz="1600" dirty="0" smtClean="0">
                <a:cs typeface="Arial" charset="0"/>
              </a:rPr>
              <a:t>Much of the content presented in this lesson has been extracted from an article</a:t>
            </a:r>
            <a:r>
              <a:rPr lang="en-US" b="1" baseline="30000" dirty="0" smtClean="0">
                <a:solidFill>
                  <a:srgbClr val="FF0000"/>
                </a:solidFill>
                <a:cs typeface="Arial" charset="0"/>
              </a:rPr>
              <a:t>*</a:t>
            </a:r>
            <a:r>
              <a:rPr lang="en-US" sz="1600" dirty="0" smtClean="0">
                <a:cs typeface="Arial" charset="0"/>
              </a:rPr>
              <a:t> by Professor Norman A. Beck, an Evangelical Lutheran pastor, a New Testament scholar, and Professor of Theology and Classical Languages at Texas Lutheran University.  In his article, Professor Beck deals with texts found in six of the 27 books that comprise the New Testament, to which he refers as </a:t>
            </a:r>
            <a:r>
              <a:rPr lang="en-US" sz="1400" dirty="0" smtClean="0">
                <a:cs typeface="Arial" charset="0"/>
              </a:rPr>
              <a:t>"</a:t>
            </a:r>
            <a:r>
              <a:rPr lang="en-US" sz="1400" i="1" dirty="0" smtClean="0">
                <a:solidFill>
                  <a:srgbClr val="FF0000"/>
                </a:solidFill>
                <a:cs typeface="Arial" charset="0"/>
              </a:rPr>
              <a:t>… the specific texts identified as most problematic …</a:t>
            </a:r>
            <a:r>
              <a:rPr lang="en-US" sz="1600" dirty="0" smtClean="0">
                <a:cs typeface="Arial" charset="0"/>
              </a:rPr>
              <a:t>" in some of his published works.  Professor Beck identifies the offensive passages in the New Testament and indicates the instances in which all or portions of these texts are included in major lectionary series.</a:t>
            </a:r>
          </a:p>
          <a:p>
            <a:pPr>
              <a:spcBef>
                <a:spcPts val="600"/>
              </a:spcBef>
            </a:pPr>
            <a:r>
              <a:rPr lang="en-US" sz="1600" dirty="0" smtClean="0">
                <a:cs typeface="Arial" charset="0"/>
              </a:rPr>
              <a:t>In the next set of slides those passages from the New Testament listed in Professor Beck’s article are displayed in tables that also include the respective chapter/verse citations and references, if any, to the particular lectionaries in which the passages are quoted.</a:t>
            </a:r>
            <a:endParaRPr lang="en-US" sz="1600" dirty="0">
              <a:cs typeface="Arial" charset="0"/>
            </a:endParaRPr>
          </a:p>
          <a:p>
            <a:pPr>
              <a:spcBef>
                <a:spcPts val="600"/>
              </a:spcBef>
            </a:pPr>
            <a:r>
              <a:rPr lang="en-US" sz="1600" dirty="0" smtClean="0">
                <a:cs typeface="Arial" charset="0"/>
              </a:rPr>
              <a:t>------------------------------------------</a:t>
            </a:r>
          </a:p>
          <a:p>
            <a:pPr>
              <a:spcBef>
                <a:spcPts val="0"/>
              </a:spcBef>
            </a:pPr>
            <a:r>
              <a:rPr lang="en-US" dirty="0" smtClean="0">
                <a:solidFill>
                  <a:srgbClr val="FF0000"/>
                </a:solidFill>
                <a:cs typeface="Arial" charset="0"/>
              </a:rPr>
              <a:t>*</a:t>
            </a:r>
            <a:r>
              <a:rPr lang="en-US" sz="1200" dirty="0" smtClean="0">
                <a:cs typeface="Arial" charset="0"/>
              </a:rPr>
              <a:t> </a:t>
            </a:r>
            <a:r>
              <a:rPr lang="en-US" sz="1200" dirty="0" smtClean="0"/>
              <a:t>Norman A. Beck, </a:t>
            </a:r>
            <a:r>
              <a:rPr lang="en-US" sz="1200" i="1" u="sng" dirty="0" smtClean="0"/>
              <a:t>Anti-Jewish Polemic from our Christian Lectionaries: A Proposal</a:t>
            </a:r>
            <a:r>
              <a:rPr lang="en-US" sz="1200" dirty="0" smtClean="0"/>
              <a:t> - </a:t>
            </a:r>
            <a:r>
              <a:rPr lang="en-US" sz="1200" u="sng" dirty="0" smtClean="0">
                <a:hlinkClick r:id="rId3"/>
              </a:rPr>
              <a:t>http://www.jcrelations.net/en/displayItem.php?id=737</a:t>
            </a:r>
            <a:endParaRPr lang="en-US" sz="1200" dirty="0" smtClean="0">
              <a:cs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half" idx="10"/>
          </p:nvPr>
        </p:nvSpPr>
        <p:spPr/>
        <p:txBody>
          <a:bodyPr/>
          <a:lstStyle/>
          <a:p>
            <a:r>
              <a:rPr lang="en-US" smtClean="0"/>
              <a:t>May 4, 2016</a:t>
            </a:r>
            <a:endParaRPr lang="en-US"/>
          </a:p>
        </p:txBody>
      </p:sp>
      <p:sp>
        <p:nvSpPr>
          <p:cNvPr id="6" name="Footer Placeholder 2"/>
          <p:cNvSpPr>
            <a:spLocks noGrp="1"/>
          </p:cNvSpPr>
          <p:nvPr>
            <p:ph type="ftr" sz="quarter" idx="11"/>
          </p:nvPr>
        </p:nvSpPr>
        <p:spPr/>
        <p:txBody>
          <a:bodyPr/>
          <a:lstStyle/>
          <a:p>
            <a:r>
              <a:rPr lang="en-US" smtClean="0"/>
              <a:t>The Anti-Jewish New Testament</a:t>
            </a:r>
            <a:endParaRPr lang="en-US"/>
          </a:p>
        </p:txBody>
      </p:sp>
      <p:sp>
        <p:nvSpPr>
          <p:cNvPr id="7" name="Slide Number Placeholder 3"/>
          <p:cNvSpPr>
            <a:spLocks noGrp="1"/>
          </p:cNvSpPr>
          <p:nvPr>
            <p:ph type="sldNum" sz="quarter" idx="12"/>
          </p:nvPr>
        </p:nvSpPr>
        <p:spPr/>
        <p:txBody>
          <a:bodyPr/>
          <a:lstStyle/>
          <a:p>
            <a:r>
              <a:rPr lang="en-US" dirty="0"/>
              <a:t>Page </a:t>
            </a:r>
            <a:fld id="{10394987-6B4D-49AA-A640-6402E4D46F0E}" type="slidenum">
              <a:rPr lang="en-US"/>
              <a:pPr/>
              <a:t>4</a:t>
            </a:fld>
            <a:r>
              <a:rPr lang="en-US" dirty="0"/>
              <a:t> of </a:t>
            </a:r>
            <a:r>
              <a:rPr lang="en-US" dirty="0" smtClean="0"/>
              <a:t>14</a:t>
            </a:r>
            <a:endParaRPr lang="en-US" dirty="0"/>
          </a:p>
        </p:txBody>
      </p:sp>
      <p:sp>
        <p:nvSpPr>
          <p:cNvPr id="48130" name="Text Box 2"/>
          <p:cNvSpPr txBox="1">
            <a:spLocks noChangeArrowheads="1"/>
          </p:cNvSpPr>
          <p:nvPr/>
        </p:nvSpPr>
        <p:spPr bwMode="auto">
          <a:xfrm>
            <a:off x="597117" y="278444"/>
            <a:ext cx="7949766" cy="5955476"/>
          </a:xfrm>
          <a:prstGeom prst="rect">
            <a:avLst/>
          </a:prstGeom>
          <a:solidFill>
            <a:srgbClr val="CCFFCC"/>
          </a:solidFill>
          <a:ln w="9525">
            <a:solidFill>
              <a:schemeClr val="tx1"/>
            </a:solidFill>
            <a:miter lim="800000"/>
            <a:headEnd/>
            <a:tailEnd/>
          </a:ln>
          <a:effectLst/>
        </p:spPr>
        <p:txBody>
          <a:bodyPr wrap="square" anchor="ctr">
            <a:spAutoFit/>
          </a:bodyPr>
          <a:lstStyle/>
          <a:p>
            <a:pPr algn="ctr"/>
            <a:r>
              <a:rPr lang="en-US" sz="1600" u="sng" dirty="0" smtClean="0">
                <a:cs typeface="Arial" charset="0"/>
              </a:rPr>
              <a:t>Anti-Jewish Polemic in the New Testament (continued)</a:t>
            </a:r>
            <a:endParaRPr lang="en-US" sz="1600" u="sng" dirty="0">
              <a:cs typeface="Arial" charset="0"/>
            </a:endParaRPr>
          </a:p>
          <a:p>
            <a:pPr algn="ctr">
              <a:spcBef>
                <a:spcPts val="600"/>
              </a:spcBef>
            </a:pPr>
            <a:r>
              <a:rPr lang="en-US" sz="1600" u="sng" dirty="0" smtClean="0">
                <a:cs typeface="Arial" charset="0"/>
              </a:rPr>
              <a:t>The Gospel of Matthew</a:t>
            </a:r>
          </a:p>
          <a:p>
            <a:pPr>
              <a:spcBef>
                <a:spcPts val="600"/>
              </a:spcBef>
            </a:pPr>
            <a:r>
              <a:rPr lang="en-US" sz="1400" dirty="0" smtClean="0"/>
              <a:t>The Gospel of Matthew contains approximately 90 verses of defamatory anti-Jewish polemic.  These are shown in the table below with passages that appear in various lectionary series shown in a darker shade of highlighting. </a:t>
            </a:r>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p:txBody>
      </p:sp>
      <p:graphicFrame>
        <p:nvGraphicFramePr>
          <p:cNvPr id="74757" name="Object 5"/>
          <p:cNvGraphicFramePr>
            <a:graphicFrameLocks noChangeAspect="1"/>
          </p:cNvGraphicFramePr>
          <p:nvPr/>
        </p:nvGraphicFramePr>
        <p:xfrm>
          <a:off x="1400175" y="1819275"/>
          <a:ext cx="6315075" cy="4171950"/>
        </p:xfrm>
        <a:graphic>
          <a:graphicData uri="http://schemas.openxmlformats.org/presentationml/2006/ole">
            <p:oleObj spid="_x0000_s74757" name="Document" r:id="rId4" imgW="6326587" imgH="4176972" progId="Word.Document.12">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smtClean="0"/>
              <a:t>May 4, 2016</a:t>
            </a:r>
            <a:endParaRPr lang="en-US"/>
          </a:p>
        </p:txBody>
      </p:sp>
      <p:sp>
        <p:nvSpPr>
          <p:cNvPr id="4" name="Footer Placeholder 2"/>
          <p:cNvSpPr>
            <a:spLocks noGrp="1"/>
          </p:cNvSpPr>
          <p:nvPr>
            <p:ph type="ftr" sz="quarter" idx="11"/>
          </p:nvPr>
        </p:nvSpPr>
        <p:spPr/>
        <p:txBody>
          <a:bodyPr/>
          <a:lstStyle/>
          <a:p>
            <a:r>
              <a:rPr lang="en-US" smtClean="0"/>
              <a:t>The Anti-Jewish New Testament</a:t>
            </a:r>
            <a:endParaRPr lang="en-US"/>
          </a:p>
        </p:txBody>
      </p:sp>
      <p:sp>
        <p:nvSpPr>
          <p:cNvPr id="5" name="Slide Number Placeholder 3"/>
          <p:cNvSpPr>
            <a:spLocks noGrp="1"/>
          </p:cNvSpPr>
          <p:nvPr>
            <p:ph type="sldNum" sz="quarter" idx="12"/>
          </p:nvPr>
        </p:nvSpPr>
        <p:spPr/>
        <p:txBody>
          <a:bodyPr/>
          <a:lstStyle/>
          <a:p>
            <a:r>
              <a:rPr lang="en-US" dirty="0"/>
              <a:t>Page </a:t>
            </a:r>
            <a:fld id="{58A55C80-BD77-4293-A943-498D846F836B}" type="slidenum">
              <a:rPr lang="en-US"/>
              <a:pPr/>
              <a:t>5</a:t>
            </a:fld>
            <a:r>
              <a:rPr lang="en-US" dirty="0"/>
              <a:t> of </a:t>
            </a:r>
            <a:r>
              <a:rPr lang="en-US" dirty="0" smtClean="0"/>
              <a:t>14</a:t>
            </a:r>
            <a:endParaRPr lang="en-US" dirty="0"/>
          </a:p>
        </p:txBody>
      </p:sp>
      <p:sp>
        <p:nvSpPr>
          <p:cNvPr id="37890" name="Text Box 2"/>
          <p:cNvSpPr txBox="1">
            <a:spLocks noChangeArrowheads="1"/>
          </p:cNvSpPr>
          <p:nvPr/>
        </p:nvSpPr>
        <p:spPr bwMode="auto">
          <a:xfrm>
            <a:off x="654724" y="1297541"/>
            <a:ext cx="7604124" cy="4393510"/>
          </a:xfrm>
          <a:prstGeom prst="rect">
            <a:avLst/>
          </a:prstGeom>
          <a:solidFill>
            <a:srgbClr val="CCFFCC"/>
          </a:solidFill>
          <a:ln w="9525">
            <a:solidFill>
              <a:schemeClr val="tx1"/>
            </a:solidFill>
            <a:miter lim="800000"/>
            <a:headEnd/>
            <a:tailEnd/>
          </a:ln>
          <a:effectLst/>
        </p:spPr>
        <p:txBody>
          <a:bodyPr wrap="square" anchor="ctr">
            <a:spAutoFit/>
          </a:bodyPr>
          <a:lstStyle/>
          <a:p>
            <a:pPr algn="ctr"/>
            <a:r>
              <a:rPr lang="en-US" sz="1600" u="sng" dirty="0" smtClean="0">
                <a:cs typeface="Arial" charset="0"/>
              </a:rPr>
              <a:t>Anti-Jewish Polemic in the New Testament (continued)</a:t>
            </a:r>
          </a:p>
          <a:p>
            <a:pPr algn="ctr">
              <a:spcBef>
                <a:spcPts val="600"/>
              </a:spcBef>
            </a:pPr>
            <a:r>
              <a:rPr lang="en-US" sz="1600" u="sng" dirty="0" smtClean="0">
                <a:cs typeface="Arial" charset="0"/>
              </a:rPr>
              <a:t>The Gospel of Mark</a:t>
            </a:r>
          </a:p>
          <a:p>
            <a:pPr>
              <a:spcBef>
                <a:spcPts val="600"/>
              </a:spcBef>
            </a:pPr>
            <a:r>
              <a:rPr lang="en-US" sz="1400" dirty="0" smtClean="0"/>
              <a:t>The Gospel of Mark contains approximately 40 verses of defamatory anti-Jewish polemic.  These are shown in the table below with passages that appear in various lectionary series shown in a darker shade of highlighting.</a:t>
            </a:r>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p:txBody>
      </p:sp>
      <p:graphicFrame>
        <p:nvGraphicFramePr>
          <p:cNvPr id="72710" name="Object 6"/>
          <p:cNvGraphicFramePr>
            <a:graphicFrameLocks noChangeAspect="1"/>
          </p:cNvGraphicFramePr>
          <p:nvPr/>
        </p:nvGraphicFramePr>
        <p:xfrm>
          <a:off x="1285875" y="2857500"/>
          <a:ext cx="6276975" cy="2314575"/>
        </p:xfrm>
        <a:graphic>
          <a:graphicData uri="http://schemas.openxmlformats.org/presentationml/2006/ole">
            <p:oleObj spid="_x0000_s72710" name="Document" r:id="rId4" imgW="6290176" imgH="2326748" progId="Word.Document.12">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smtClean="0"/>
              <a:t>May 4, 2016</a:t>
            </a:r>
            <a:endParaRPr lang="en-US"/>
          </a:p>
        </p:txBody>
      </p:sp>
      <p:sp>
        <p:nvSpPr>
          <p:cNvPr id="4" name="Footer Placeholder 2"/>
          <p:cNvSpPr>
            <a:spLocks noGrp="1"/>
          </p:cNvSpPr>
          <p:nvPr>
            <p:ph type="ftr" sz="quarter" idx="11"/>
          </p:nvPr>
        </p:nvSpPr>
        <p:spPr/>
        <p:txBody>
          <a:bodyPr/>
          <a:lstStyle/>
          <a:p>
            <a:r>
              <a:rPr lang="en-US" smtClean="0"/>
              <a:t>The Anti-Jewish New Testament</a:t>
            </a:r>
            <a:endParaRPr lang="en-US"/>
          </a:p>
        </p:txBody>
      </p:sp>
      <p:sp>
        <p:nvSpPr>
          <p:cNvPr id="5" name="Slide Number Placeholder 3"/>
          <p:cNvSpPr>
            <a:spLocks noGrp="1"/>
          </p:cNvSpPr>
          <p:nvPr>
            <p:ph type="sldNum" sz="quarter" idx="12"/>
          </p:nvPr>
        </p:nvSpPr>
        <p:spPr/>
        <p:txBody>
          <a:bodyPr/>
          <a:lstStyle/>
          <a:p>
            <a:r>
              <a:rPr lang="en-US" dirty="0"/>
              <a:t>Page </a:t>
            </a:r>
            <a:fld id="{58A55C80-BD77-4293-A943-498D846F836B}" type="slidenum">
              <a:rPr lang="en-US"/>
              <a:pPr/>
              <a:t>6</a:t>
            </a:fld>
            <a:r>
              <a:rPr lang="en-US" dirty="0"/>
              <a:t> of </a:t>
            </a:r>
            <a:r>
              <a:rPr lang="en-US" dirty="0" smtClean="0"/>
              <a:t>14</a:t>
            </a:r>
            <a:endParaRPr lang="en-US" dirty="0"/>
          </a:p>
        </p:txBody>
      </p:sp>
      <p:sp>
        <p:nvSpPr>
          <p:cNvPr id="37890" name="Text Box 2"/>
          <p:cNvSpPr txBox="1">
            <a:spLocks noChangeArrowheads="1"/>
          </p:cNvSpPr>
          <p:nvPr/>
        </p:nvSpPr>
        <p:spPr bwMode="auto">
          <a:xfrm>
            <a:off x="654724" y="1043625"/>
            <a:ext cx="7604124" cy="4901342"/>
          </a:xfrm>
          <a:prstGeom prst="rect">
            <a:avLst/>
          </a:prstGeom>
          <a:solidFill>
            <a:srgbClr val="CCFFCC"/>
          </a:solidFill>
          <a:ln w="9525">
            <a:solidFill>
              <a:schemeClr val="tx1"/>
            </a:solidFill>
            <a:miter lim="800000"/>
            <a:headEnd/>
            <a:tailEnd/>
          </a:ln>
          <a:effectLst/>
        </p:spPr>
        <p:txBody>
          <a:bodyPr wrap="square" anchor="ctr">
            <a:spAutoFit/>
          </a:bodyPr>
          <a:lstStyle/>
          <a:p>
            <a:pPr algn="ctr"/>
            <a:r>
              <a:rPr lang="en-US" sz="1600" u="sng" dirty="0" smtClean="0">
                <a:cs typeface="Arial" charset="0"/>
              </a:rPr>
              <a:t>Anti-Jewish Polemic in the New Testament (continued)</a:t>
            </a:r>
          </a:p>
          <a:p>
            <a:pPr algn="ctr">
              <a:spcBef>
                <a:spcPts val="600"/>
              </a:spcBef>
            </a:pPr>
            <a:r>
              <a:rPr lang="en-US" sz="1600" u="sng" dirty="0" smtClean="0">
                <a:cs typeface="Arial" charset="0"/>
              </a:rPr>
              <a:t>The Gospel of Luke</a:t>
            </a:r>
          </a:p>
          <a:p>
            <a:pPr>
              <a:spcBef>
                <a:spcPts val="600"/>
              </a:spcBef>
            </a:pPr>
            <a:r>
              <a:rPr lang="en-US" sz="1400" dirty="0" smtClean="0"/>
              <a:t>The Gospel of Luke contains approximately 60 verses of defamatory anti-Jewish polemic.  These are shown in the table below with passages that appear in various lectionary series shown in a darker shade of highlighting.</a:t>
            </a:r>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p:txBody>
      </p:sp>
      <p:graphicFrame>
        <p:nvGraphicFramePr>
          <p:cNvPr id="132099" name="Object 3"/>
          <p:cNvGraphicFramePr>
            <a:graphicFrameLocks noChangeAspect="1"/>
          </p:cNvGraphicFramePr>
          <p:nvPr/>
        </p:nvGraphicFramePr>
        <p:xfrm>
          <a:off x="1343025" y="2562225"/>
          <a:ext cx="6200775" cy="2819400"/>
        </p:xfrm>
        <a:graphic>
          <a:graphicData uri="http://schemas.openxmlformats.org/presentationml/2006/ole">
            <p:oleObj spid="_x0000_s132099" name="Document" r:id="rId4" imgW="6211945" imgH="2822736" progId="Word.Document.12">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smtClean="0"/>
              <a:t>May 4, 2016</a:t>
            </a:r>
            <a:endParaRPr lang="en-US"/>
          </a:p>
        </p:txBody>
      </p:sp>
      <p:sp>
        <p:nvSpPr>
          <p:cNvPr id="4" name="Footer Placeholder 2"/>
          <p:cNvSpPr>
            <a:spLocks noGrp="1"/>
          </p:cNvSpPr>
          <p:nvPr>
            <p:ph type="ftr" sz="quarter" idx="11"/>
          </p:nvPr>
        </p:nvSpPr>
        <p:spPr/>
        <p:txBody>
          <a:bodyPr/>
          <a:lstStyle/>
          <a:p>
            <a:r>
              <a:rPr lang="en-US" smtClean="0"/>
              <a:t>The Anti-Jewish New Testament</a:t>
            </a:r>
            <a:endParaRPr lang="en-US"/>
          </a:p>
        </p:txBody>
      </p:sp>
      <p:sp>
        <p:nvSpPr>
          <p:cNvPr id="5" name="Slide Number Placeholder 3"/>
          <p:cNvSpPr>
            <a:spLocks noGrp="1"/>
          </p:cNvSpPr>
          <p:nvPr>
            <p:ph type="sldNum" sz="quarter" idx="12"/>
          </p:nvPr>
        </p:nvSpPr>
        <p:spPr/>
        <p:txBody>
          <a:bodyPr/>
          <a:lstStyle/>
          <a:p>
            <a:r>
              <a:rPr lang="en-US" dirty="0"/>
              <a:t>Page </a:t>
            </a:r>
            <a:fld id="{58A55C80-BD77-4293-A943-498D846F836B}" type="slidenum">
              <a:rPr lang="en-US"/>
              <a:pPr/>
              <a:t>7</a:t>
            </a:fld>
            <a:r>
              <a:rPr lang="en-US" dirty="0"/>
              <a:t> of </a:t>
            </a:r>
            <a:r>
              <a:rPr lang="en-US" dirty="0" smtClean="0"/>
              <a:t>14</a:t>
            </a:r>
            <a:endParaRPr lang="en-US" dirty="0"/>
          </a:p>
        </p:txBody>
      </p:sp>
      <p:sp>
        <p:nvSpPr>
          <p:cNvPr id="37890" name="Text Box 2"/>
          <p:cNvSpPr txBox="1">
            <a:spLocks noChangeArrowheads="1"/>
          </p:cNvSpPr>
          <p:nvPr/>
        </p:nvSpPr>
        <p:spPr bwMode="auto">
          <a:xfrm>
            <a:off x="251475" y="318222"/>
            <a:ext cx="8583443" cy="5917004"/>
          </a:xfrm>
          <a:prstGeom prst="rect">
            <a:avLst/>
          </a:prstGeom>
          <a:solidFill>
            <a:srgbClr val="CCFFCC"/>
          </a:solidFill>
          <a:ln w="9525">
            <a:solidFill>
              <a:schemeClr val="tx1"/>
            </a:solidFill>
            <a:miter lim="800000"/>
            <a:headEnd/>
            <a:tailEnd/>
          </a:ln>
          <a:effectLst/>
        </p:spPr>
        <p:txBody>
          <a:bodyPr wrap="square" anchor="ctr">
            <a:spAutoFit/>
          </a:bodyPr>
          <a:lstStyle/>
          <a:p>
            <a:pPr algn="ctr"/>
            <a:r>
              <a:rPr lang="en-US" sz="1600" u="sng" dirty="0" smtClean="0">
                <a:cs typeface="Arial" charset="0"/>
              </a:rPr>
              <a:t>Anti-Jewish Polemic in the New Testament (continued)</a:t>
            </a:r>
          </a:p>
          <a:p>
            <a:pPr algn="ctr">
              <a:spcBef>
                <a:spcPts val="600"/>
              </a:spcBef>
            </a:pPr>
            <a:r>
              <a:rPr lang="en-US" sz="1600" u="sng" dirty="0" smtClean="0">
                <a:cs typeface="Arial" charset="0"/>
              </a:rPr>
              <a:t>The Gospel of John</a:t>
            </a:r>
          </a:p>
          <a:p>
            <a:pPr>
              <a:spcBef>
                <a:spcPts val="600"/>
              </a:spcBef>
            </a:pPr>
            <a:r>
              <a:rPr lang="en-US" sz="1400" dirty="0" smtClean="0"/>
              <a:t>The Gospel of John contains approximately 130 verses of defamatory anti-Jewish polemic.  These are shown in the table below with passages that appear in various lectionary series shown in a darker shade of highlighting.</a:t>
            </a:r>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p:txBody>
      </p:sp>
      <p:graphicFrame>
        <p:nvGraphicFramePr>
          <p:cNvPr id="131076" name="Object 4"/>
          <p:cNvGraphicFramePr>
            <a:graphicFrameLocks noChangeAspect="1"/>
          </p:cNvGraphicFramePr>
          <p:nvPr/>
        </p:nvGraphicFramePr>
        <p:xfrm>
          <a:off x="1634043" y="1643183"/>
          <a:ext cx="6877050" cy="4591050"/>
        </p:xfrm>
        <a:graphic>
          <a:graphicData uri="http://schemas.openxmlformats.org/presentationml/2006/ole">
            <p:oleObj spid="_x0000_s131076" name="Document" r:id="rId4" imgW="6889343" imgH="4596544" progId="Word.Document.12">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smtClean="0"/>
              <a:t>May 4, 2016</a:t>
            </a:r>
            <a:endParaRPr lang="en-US"/>
          </a:p>
        </p:txBody>
      </p:sp>
      <p:sp>
        <p:nvSpPr>
          <p:cNvPr id="4" name="Footer Placeholder 2"/>
          <p:cNvSpPr>
            <a:spLocks noGrp="1"/>
          </p:cNvSpPr>
          <p:nvPr>
            <p:ph type="ftr" sz="quarter" idx="11"/>
          </p:nvPr>
        </p:nvSpPr>
        <p:spPr/>
        <p:txBody>
          <a:bodyPr/>
          <a:lstStyle/>
          <a:p>
            <a:r>
              <a:rPr lang="en-US" smtClean="0"/>
              <a:t>The Anti-Jewish New Testament</a:t>
            </a:r>
            <a:endParaRPr lang="en-US"/>
          </a:p>
        </p:txBody>
      </p:sp>
      <p:sp>
        <p:nvSpPr>
          <p:cNvPr id="5" name="Slide Number Placeholder 3"/>
          <p:cNvSpPr>
            <a:spLocks noGrp="1"/>
          </p:cNvSpPr>
          <p:nvPr>
            <p:ph type="sldNum" sz="quarter" idx="12"/>
          </p:nvPr>
        </p:nvSpPr>
        <p:spPr/>
        <p:txBody>
          <a:bodyPr/>
          <a:lstStyle/>
          <a:p>
            <a:r>
              <a:rPr lang="en-US" dirty="0"/>
              <a:t>Page </a:t>
            </a:r>
            <a:fld id="{58A55C80-BD77-4293-A943-498D846F836B}" type="slidenum">
              <a:rPr lang="en-US"/>
              <a:pPr/>
              <a:t>8</a:t>
            </a:fld>
            <a:r>
              <a:rPr lang="en-US" dirty="0"/>
              <a:t> of </a:t>
            </a:r>
            <a:r>
              <a:rPr lang="en-US" dirty="0" smtClean="0"/>
              <a:t>14</a:t>
            </a:r>
            <a:endParaRPr lang="en-US" dirty="0"/>
          </a:p>
        </p:txBody>
      </p:sp>
      <p:sp>
        <p:nvSpPr>
          <p:cNvPr id="37890" name="Text Box 2"/>
          <p:cNvSpPr txBox="1">
            <a:spLocks noChangeArrowheads="1"/>
          </p:cNvSpPr>
          <p:nvPr/>
        </p:nvSpPr>
        <p:spPr bwMode="auto">
          <a:xfrm>
            <a:off x="193868" y="306479"/>
            <a:ext cx="8698657" cy="5917004"/>
          </a:xfrm>
          <a:prstGeom prst="rect">
            <a:avLst/>
          </a:prstGeom>
          <a:solidFill>
            <a:srgbClr val="CCFFCC"/>
          </a:solidFill>
          <a:ln w="9525">
            <a:solidFill>
              <a:schemeClr val="tx1"/>
            </a:solidFill>
            <a:miter lim="800000"/>
            <a:headEnd/>
            <a:tailEnd/>
          </a:ln>
          <a:effectLst/>
        </p:spPr>
        <p:txBody>
          <a:bodyPr wrap="square" anchor="ctr">
            <a:spAutoFit/>
          </a:bodyPr>
          <a:lstStyle/>
          <a:p>
            <a:pPr algn="ctr"/>
            <a:r>
              <a:rPr lang="en-US" sz="1600" u="sng" dirty="0" smtClean="0">
                <a:cs typeface="Arial" charset="0"/>
              </a:rPr>
              <a:t>Anti-Jewish Polemic in the New Testament (continued)</a:t>
            </a:r>
          </a:p>
          <a:p>
            <a:pPr algn="ctr">
              <a:spcBef>
                <a:spcPts val="600"/>
              </a:spcBef>
            </a:pPr>
            <a:r>
              <a:rPr lang="en-US" sz="1600" u="sng" dirty="0" smtClean="0">
                <a:cs typeface="Arial" charset="0"/>
              </a:rPr>
              <a:t>Acts of the Apostles</a:t>
            </a:r>
          </a:p>
          <a:p>
            <a:pPr>
              <a:spcBef>
                <a:spcPts val="600"/>
              </a:spcBef>
            </a:pPr>
            <a:r>
              <a:rPr lang="en-US" sz="1400" dirty="0" smtClean="0"/>
              <a:t>The Acts of the Apostles contains approximately 120 verses of defamatory anti-Jewish polemic.  These are shown in the table below with passages that appear in various lectionary series shown in a darker shade of highlighting.</a:t>
            </a:r>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lgn="ctr">
              <a:spcBef>
                <a:spcPts val="300"/>
              </a:spcBef>
            </a:pPr>
            <a:r>
              <a:rPr lang="en-US" sz="1400" dirty="0" smtClean="0"/>
              <a:t>--- Continued on next slide ---</a:t>
            </a:r>
          </a:p>
        </p:txBody>
      </p:sp>
      <p:graphicFrame>
        <p:nvGraphicFramePr>
          <p:cNvPr id="130052" name="Object 4"/>
          <p:cNvGraphicFramePr>
            <a:graphicFrameLocks noChangeAspect="1"/>
          </p:cNvGraphicFramePr>
          <p:nvPr/>
        </p:nvGraphicFramePr>
        <p:xfrm>
          <a:off x="1403615" y="1527969"/>
          <a:ext cx="6753225" cy="4419600"/>
        </p:xfrm>
        <a:graphic>
          <a:graphicData uri="http://schemas.openxmlformats.org/presentationml/2006/ole">
            <p:oleObj spid="_x0000_s130052" name="Document" r:id="rId4" imgW="6765328" imgH="4424966" progId="Word.Document.12">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smtClean="0"/>
              <a:t>May 4, 2016</a:t>
            </a:r>
            <a:endParaRPr lang="en-US"/>
          </a:p>
        </p:txBody>
      </p:sp>
      <p:sp>
        <p:nvSpPr>
          <p:cNvPr id="4" name="Footer Placeholder 2"/>
          <p:cNvSpPr>
            <a:spLocks noGrp="1"/>
          </p:cNvSpPr>
          <p:nvPr>
            <p:ph type="ftr" sz="quarter" idx="11"/>
          </p:nvPr>
        </p:nvSpPr>
        <p:spPr/>
        <p:txBody>
          <a:bodyPr/>
          <a:lstStyle/>
          <a:p>
            <a:r>
              <a:rPr lang="en-US" smtClean="0"/>
              <a:t>The Anti-Jewish New Testament</a:t>
            </a:r>
            <a:endParaRPr lang="en-US"/>
          </a:p>
        </p:txBody>
      </p:sp>
      <p:sp>
        <p:nvSpPr>
          <p:cNvPr id="5" name="Slide Number Placeholder 3"/>
          <p:cNvSpPr>
            <a:spLocks noGrp="1"/>
          </p:cNvSpPr>
          <p:nvPr>
            <p:ph type="sldNum" sz="quarter" idx="12"/>
          </p:nvPr>
        </p:nvSpPr>
        <p:spPr/>
        <p:txBody>
          <a:bodyPr/>
          <a:lstStyle/>
          <a:p>
            <a:r>
              <a:rPr lang="en-US" dirty="0"/>
              <a:t>Page </a:t>
            </a:r>
            <a:fld id="{58A55C80-BD77-4293-A943-498D846F836B}" type="slidenum">
              <a:rPr lang="en-US"/>
              <a:pPr/>
              <a:t>9</a:t>
            </a:fld>
            <a:r>
              <a:rPr lang="en-US" dirty="0"/>
              <a:t> of </a:t>
            </a:r>
            <a:r>
              <a:rPr lang="en-US" dirty="0" smtClean="0"/>
              <a:t>14</a:t>
            </a:r>
            <a:endParaRPr lang="en-US" dirty="0"/>
          </a:p>
        </p:txBody>
      </p:sp>
      <p:sp>
        <p:nvSpPr>
          <p:cNvPr id="37890" name="Text Box 2"/>
          <p:cNvSpPr txBox="1">
            <a:spLocks noChangeArrowheads="1"/>
          </p:cNvSpPr>
          <p:nvPr/>
        </p:nvSpPr>
        <p:spPr bwMode="auto">
          <a:xfrm>
            <a:off x="654724" y="514531"/>
            <a:ext cx="7604124" cy="5486117"/>
          </a:xfrm>
          <a:prstGeom prst="rect">
            <a:avLst/>
          </a:prstGeom>
          <a:solidFill>
            <a:srgbClr val="CCFFCC"/>
          </a:solidFill>
          <a:ln w="9525">
            <a:solidFill>
              <a:schemeClr val="tx1"/>
            </a:solidFill>
            <a:miter lim="800000"/>
            <a:headEnd/>
            <a:tailEnd/>
          </a:ln>
          <a:effectLst/>
        </p:spPr>
        <p:txBody>
          <a:bodyPr wrap="square" anchor="ctr">
            <a:spAutoFit/>
          </a:bodyPr>
          <a:lstStyle/>
          <a:p>
            <a:pPr algn="ctr"/>
            <a:r>
              <a:rPr lang="en-US" sz="1600" u="sng" dirty="0" smtClean="0">
                <a:cs typeface="Arial" charset="0"/>
              </a:rPr>
              <a:t>Anti-Jewish Polemic in the New Testament (continued)</a:t>
            </a:r>
          </a:p>
          <a:p>
            <a:pPr algn="ctr">
              <a:spcBef>
                <a:spcPts val="600"/>
              </a:spcBef>
            </a:pPr>
            <a:r>
              <a:rPr lang="en-US" sz="1600" u="sng" dirty="0" smtClean="0">
                <a:cs typeface="Arial" charset="0"/>
              </a:rPr>
              <a:t>Acts of the Apostles</a:t>
            </a:r>
            <a:r>
              <a:rPr lang="en-US" sz="1600" dirty="0" smtClean="0">
                <a:cs typeface="Arial" charset="0"/>
              </a:rPr>
              <a:t> (continued)</a:t>
            </a:r>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a:p>
            <a:pPr>
              <a:spcBef>
                <a:spcPts val="300"/>
              </a:spcBef>
            </a:pPr>
            <a:endParaRPr lang="en-US" sz="1400" dirty="0" smtClean="0"/>
          </a:p>
        </p:txBody>
      </p:sp>
      <p:graphicFrame>
        <p:nvGraphicFramePr>
          <p:cNvPr id="72710" name="Object 6"/>
          <p:cNvGraphicFramePr>
            <a:graphicFrameLocks noChangeAspect="1"/>
          </p:cNvGraphicFramePr>
          <p:nvPr/>
        </p:nvGraphicFramePr>
        <p:xfrm>
          <a:off x="1057275" y="1295400"/>
          <a:ext cx="6791325" cy="4324350"/>
        </p:xfrm>
        <a:graphic>
          <a:graphicData uri="http://schemas.openxmlformats.org/presentationml/2006/ole">
            <p:oleObj spid="_x0000_s133122" name="Document" r:id="rId4" imgW="6805345" imgH="4329806" progId="Word.Document.12">
              <p:embed/>
            </p:oleObj>
          </a:graphicData>
        </a:graphic>
      </p:graphicFrame>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4823</TotalTime>
  <Words>1407</Words>
  <Application>Microsoft Office PowerPoint</Application>
  <PresentationFormat>On-screen Show (4:3)</PresentationFormat>
  <Paragraphs>274</Paragraphs>
  <Slides>14</Slides>
  <Notes>14</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14</vt:i4>
      </vt:variant>
    </vt:vector>
  </HeadingPairs>
  <TitlesOfParts>
    <vt:vector size="17" baseType="lpstr">
      <vt:lpstr>Default Design</vt:lpstr>
      <vt:lpstr>Document</vt:lpstr>
      <vt:lpstr>Microsoft Office Word Document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Uri Yosef</dc:creator>
  <cp:lastModifiedBy>Uri</cp:lastModifiedBy>
  <cp:revision>251</cp:revision>
  <cp:lastPrinted>1601-01-01T00:00:00Z</cp:lastPrinted>
  <dcterms:created xsi:type="dcterms:W3CDTF">1601-01-01T00:00:00Z</dcterms:created>
  <dcterms:modified xsi:type="dcterms:W3CDTF">2016-05-03T17:46:51Z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